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98" r:id="rId5"/>
    <p:sldId id="281" r:id="rId6"/>
    <p:sldId id="277" r:id="rId7"/>
    <p:sldId id="303" r:id="rId8"/>
    <p:sldId id="294" r:id="rId9"/>
    <p:sldId id="297" r:id="rId10"/>
    <p:sldId id="304" r:id="rId11"/>
    <p:sldId id="301" r:id="rId12"/>
    <p:sldId id="299" r:id="rId13"/>
    <p:sldId id="300" r:id="rId14"/>
    <p:sldId id="302"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678E"/>
    <a:srgbClr val="0D3047"/>
    <a:srgbClr val="0B2B41"/>
    <a:srgbClr val="114263"/>
    <a:srgbClr val="401918"/>
    <a:srgbClr val="731F1C"/>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03" autoAdjust="0"/>
  </p:normalViewPr>
  <p:slideViewPr>
    <p:cSldViewPr snapToGrid="0">
      <p:cViewPr varScale="1">
        <p:scale>
          <a:sx n="116" d="100"/>
          <a:sy n="116" d="100"/>
        </p:scale>
        <p:origin x="336" y="108"/>
      </p:cViewPr>
      <p:guideLst>
        <p:guide orient="horz" pos="2160"/>
        <p:guide pos="3864"/>
        <p:guide pos="408"/>
        <p:guide orient="horz" pos="432"/>
        <p:guide pos="7272"/>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6/24/2022</a:t>
            </a:fld>
            <a:endParaRPr lang="en-US" dirty="0"/>
          </a:p>
        </p:txBody>
      </p:sp>
      <p:sp>
        <p:nvSpPr>
          <p:cNvPr id="4" name="Footer Placeholder 3">
            <a:extLst>
              <a:ext uri="{FF2B5EF4-FFF2-40B4-BE49-F238E27FC236}">
                <a16:creationId xmlns:a16="http://schemas.microsoft.com/office/drawing/2014/main" xmlns=""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6/24/2022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uaic.ro/" TargetMode="External"/><Relationship Id="rId13" Type="http://schemas.openxmlformats.org/officeDocument/2006/relationships/hyperlink" Target="https://www.upit.ro/_document/175737/2022_ghid_romanii_de_pretutindeni_ro.pdf" TargetMode="External"/><Relationship Id="rId3" Type="http://schemas.openxmlformats.org/officeDocument/2006/relationships/hyperlink" Target="https://www.ucv.ro/admitere/rom%C3%A2ni_de_pretutindeni/" TargetMode="External"/><Relationship Id="rId7" Type="http://schemas.openxmlformats.org/officeDocument/2006/relationships/hyperlink" Target="https://www.uaiasi.ro/admitere/" TargetMode="External"/><Relationship Id="rId12" Type="http://schemas.openxmlformats.org/officeDocument/2006/relationships/hyperlink" Target="https://www.upet.ro/admitere-rp/" TargetMode="External"/><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hyperlink" Target="https://www.tuiasi.ro/licenta/" TargetMode="External"/><Relationship Id="rId11" Type="http://schemas.openxmlformats.org/officeDocument/2006/relationships/hyperlink" Target="https://admitere.uoradea.ro/ro/" TargetMode="External"/><Relationship Id="rId5" Type="http://schemas.openxmlformats.org/officeDocument/2006/relationships/hyperlink" Target="https://www.admitere.ugal.ro/" TargetMode="External"/><Relationship Id="rId10" Type="http://schemas.openxmlformats.org/officeDocument/2006/relationships/hyperlink" Target="https://www.arteiasi.ro/?page_id=306" TargetMode="External"/><Relationship Id="rId4" Type="http://schemas.openxmlformats.org/officeDocument/2006/relationships/hyperlink" Target="https://www.umfcv.ro/admitere-ceta-eni-straini-2022-2023" TargetMode="External"/><Relationship Id="rId9" Type="http://schemas.openxmlformats.org/officeDocument/2006/relationships/hyperlink" Target="http://www.umfiasi.ro/ro/admitere/program-de-licenta/Pagini/Admitere-romani-de-pretutindeni.aspx" TargetMode="External"/><Relationship Id="rId14" Type="http://schemas.openxmlformats.org/officeDocument/2006/relationships/hyperlink" Target="https://www.upg-ploiesti.ro/"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uat.ro/" TargetMode="External"/><Relationship Id="rId3" Type="http://schemas.openxmlformats.org/officeDocument/2006/relationships/hyperlink" Target="https://admitere.ulbsibiu.ro/articol/66/romani-de-pretutindeni" TargetMode="External"/><Relationship Id="rId7" Type="http://schemas.openxmlformats.org/officeDocument/2006/relationships/hyperlink" Target="https://www.umfst.ro/home.html" TargetMode="External"/><Relationship Id="rId12" Type="http://schemas.openxmlformats.org/officeDocument/2006/relationships/hyperlink" Target="https://www.umft.ro/admitere-international-2022-2/" TargetMode="External"/><Relationship Id="rId2" Type="http://schemas.openxmlformats.org/officeDocument/2006/relationships/image" Target="../media/image13.jpg"/><Relationship Id="rId1" Type="http://schemas.openxmlformats.org/officeDocument/2006/relationships/slideLayout" Target="../slideLayouts/slideLayout9.xml"/><Relationship Id="rId6" Type="http://schemas.openxmlformats.org/officeDocument/2006/relationships/hyperlink" Target="http://admitere.utgjiu.ro/index.php?page=informatii-admitere-pentru-romanii-de-pretutindeni-si-cetateni-straini-2022" TargetMode="External"/><Relationship Id="rId11" Type="http://schemas.openxmlformats.org/officeDocument/2006/relationships/hyperlink" Target="https://admitere.uvt.ro/procesul-de-admitere/categorii-de-candidati/candidati-romani-de-pretutindeni/" TargetMode="External"/><Relationship Id="rId5" Type="http://schemas.openxmlformats.org/officeDocument/2006/relationships/hyperlink" Target="https://admitere.valahia.ro/sectiune/35/admitere-romani-de-pretutindeni-inclusiv-candidati-din-republica-moldova" TargetMode="External"/><Relationship Id="rId10" Type="http://schemas.openxmlformats.org/officeDocument/2006/relationships/hyperlink" Target="https://www.usab-tm.ro/ro/studenti-straini-11945/romanii-de-pretutindeni-11947" TargetMode="External"/><Relationship Id="rId4" Type="http://schemas.openxmlformats.org/officeDocument/2006/relationships/hyperlink" Target="https://admitere.usv.ro/admitere-2022/romani-de-pretutindeni-2022/" TargetMode="External"/><Relationship Id="rId9" Type="http://schemas.openxmlformats.org/officeDocument/2006/relationships/hyperlink" Target="http://www.upt.ro/Informatii_romani-de-pretutindeni---admitere-licenta_1497_ro.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ro/sites/default/files/Anexa%20nr%203%20Declaratie%20apartenenta.pdf"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ro/sites/default/files/_fi%C8%99iere/Invatamant-Superior/2017/Study%20in%20ROmania/lista%20univ%20-%20an%20pregatitor%20lb.%20romana.pdf"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hyperlink" Target="http://www.ms.ro/"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mfcd.ro/educatie/admitere-straini/admitere-romani-de-pretutindeni-2022/" TargetMode="External"/><Relationship Id="rId13" Type="http://schemas.openxmlformats.org/officeDocument/2006/relationships/hyperlink" Target="https://www.unefs.ro/" TargetMode="External"/><Relationship Id="rId3" Type="http://schemas.openxmlformats.org/officeDocument/2006/relationships/hyperlink" Target="https://international.upb.ro/international-students/applying/romanians-from-everywhere" TargetMode="External"/><Relationship Id="rId7" Type="http://schemas.openxmlformats.org/officeDocument/2006/relationships/hyperlink" Target="https://unibuc.ro/international/admitere-etnici-romani/" TargetMode="External"/><Relationship Id="rId12" Type="http://schemas.openxmlformats.org/officeDocument/2006/relationships/hyperlink" Target="https://unatc.ro/devunatc/admitere/romanii-de-pretutindeni/" TargetMode="External"/><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hyperlink" Target="https://www.usamv.ro/index.php/ro/relatii-internationale/studenti-straini" TargetMode="External"/><Relationship Id="rId11" Type="http://schemas.openxmlformats.org/officeDocument/2006/relationships/hyperlink" Target="https://unarte.org/?s=pretutindeni&amp;lang=ro" TargetMode="External"/><Relationship Id="rId5" Type="http://schemas.openxmlformats.org/officeDocument/2006/relationships/hyperlink" Target="https://admitere.uauim.ro/precizari-cetateni-straini" TargetMode="External"/><Relationship Id="rId10" Type="http://schemas.openxmlformats.org/officeDocument/2006/relationships/hyperlink" Target="https://www.unmb.ro/" TargetMode="External"/><Relationship Id="rId4" Type="http://schemas.openxmlformats.org/officeDocument/2006/relationships/hyperlink" Target="https://utcb.ro/studiaza/studenti-internationali/romanii-de-pretutindeni/" TargetMode="External"/><Relationship Id="rId9" Type="http://schemas.openxmlformats.org/officeDocument/2006/relationships/hyperlink" Target="https://international.ase.ro/21/index.php/romani-de-pretutindeni/" TargetMode="External"/><Relationship Id="rId14" Type="http://schemas.openxmlformats.org/officeDocument/2006/relationships/hyperlink" Target="https://admitere.snspa.ro/admitere/admiterea-romanilor-de-pretutindeni/"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admitere.usamvcluj.ro/romani-de-pretutindeni/" TargetMode="External"/><Relationship Id="rId13" Type="http://schemas.openxmlformats.org/officeDocument/2006/relationships/hyperlink" Target="https://admitere.univ-ovidius.ro/romani-de-pretutindeni/" TargetMode="External"/><Relationship Id="rId3" Type="http://schemas.openxmlformats.org/officeDocument/2006/relationships/hyperlink" Target="https://www.uab.ro/centre/3-centrul-de-relatii-internationale/postari/272-cri-admitere-romani-de-pretutindeni/" TargetMode="External"/><Relationship Id="rId7" Type="http://schemas.openxmlformats.org/officeDocument/2006/relationships/hyperlink" Target="http://bri.utcluj.ro/admitere_diaspora.php" TargetMode="External"/><Relationship Id="rId12" Type="http://schemas.openxmlformats.org/officeDocument/2006/relationships/hyperlink" Target="https://www.uad.ro/admitere/diaspora/" TargetMode="External"/><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hyperlink" Target="https://admitere.unitbv.ro/romani-de-pretutindeni.html" TargetMode="External"/><Relationship Id="rId11" Type="http://schemas.openxmlformats.org/officeDocument/2006/relationships/hyperlink" Target="https://anmgd.ro/" TargetMode="External"/><Relationship Id="rId5" Type="http://schemas.openxmlformats.org/officeDocument/2006/relationships/hyperlink" Target="https://www.ub.ro/academic/admitere" TargetMode="External"/><Relationship Id="rId10" Type="http://schemas.openxmlformats.org/officeDocument/2006/relationships/hyperlink" Target="http://www.umfcluj.ro/educatie-ro/admitere-ro/licenta-ro/itemlist/category/356-aropret" TargetMode="External"/><Relationship Id="rId4" Type="http://schemas.openxmlformats.org/officeDocument/2006/relationships/hyperlink" Target="https://admitere.uav.ro/informatii-admitere" TargetMode="External"/><Relationship Id="rId9" Type="http://schemas.openxmlformats.org/officeDocument/2006/relationships/hyperlink" Target="https://admitere.ubbcluj.ro/ro/etnici/" TargetMode="External"/><Relationship Id="rId14" Type="http://schemas.openxmlformats.org/officeDocument/2006/relationships/hyperlink" Target="https://cmu-edu.eu/admitere-romani-de-pretutinden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4144" y="1291772"/>
            <a:ext cx="4379976" cy="3636488"/>
          </a:xfrm>
        </p:spPr>
        <p:txBody>
          <a:bodyPr/>
          <a:lstStyle/>
          <a:p>
            <a:pPr algn="ctr"/>
            <a:r>
              <a:rPr lang="ro-RO" sz="4000" dirty="0"/>
              <a:t>Întrebări </a:t>
            </a:r>
            <a:r>
              <a:rPr lang="en-US" sz="4000" dirty="0" err="1" smtClean="0"/>
              <a:t>frecvente</a:t>
            </a:r>
            <a:r>
              <a:rPr lang="en-US" sz="4000" dirty="0" smtClean="0"/>
              <a:t> </a:t>
            </a:r>
            <a:r>
              <a:rPr lang="en-US" sz="4000" dirty="0" err="1" smtClean="0"/>
              <a:t>privind</a:t>
            </a:r>
            <a:r>
              <a:rPr lang="en-US" sz="4000" dirty="0" smtClean="0"/>
              <a:t> a</a:t>
            </a:r>
            <a:r>
              <a:rPr lang="ro-RO" sz="4000" dirty="0" err="1" smtClean="0"/>
              <a:t>dmiterea</a:t>
            </a:r>
            <a:r>
              <a:rPr lang="ro-RO" sz="4000" dirty="0" smtClean="0"/>
              <a:t> </a:t>
            </a:r>
            <a:r>
              <a:rPr lang="en-US" sz="4000" dirty="0" smtClean="0"/>
              <a:t>la </a:t>
            </a:r>
            <a:r>
              <a:rPr lang="ro-RO" sz="4000" dirty="0" smtClean="0"/>
              <a:t>studii universitare </a:t>
            </a:r>
            <a:r>
              <a:rPr lang="ro-RO" sz="4000" dirty="0"/>
              <a:t>în </a:t>
            </a:r>
            <a:r>
              <a:rPr lang="ro-RO" sz="4000" dirty="0" smtClean="0"/>
              <a:t>România</a:t>
            </a:r>
            <a:r>
              <a:rPr lang="en-US" sz="4000" dirty="0" smtClean="0"/>
              <a:t> a rom</a:t>
            </a:r>
            <a:r>
              <a:rPr lang="ro-RO" sz="4000" dirty="0" smtClean="0"/>
              <a:t>ânilor de pretutindeni</a:t>
            </a:r>
            <a:endParaRPr lang="ro-RO" sz="4000" dirty="0"/>
          </a:p>
        </p:txBody>
      </p:sp>
      <p:sp>
        <p:nvSpPr>
          <p:cNvPr id="4" name="Subtitle 3"/>
          <p:cNvSpPr>
            <a:spLocks noGrp="1"/>
          </p:cNvSpPr>
          <p:nvPr>
            <p:ph type="subTitle" idx="1"/>
          </p:nvPr>
        </p:nvSpPr>
        <p:spPr/>
        <p:txBody>
          <a:bodyPr/>
          <a:lstStyle/>
          <a:p>
            <a:r>
              <a:rPr lang="ro-RO" sz="3200" b="1" dirty="0" smtClean="0"/>
              <a:t>2022-2023</a:t>
            </a:r>
            <a:endParaRPr lang="ro-RO" sz="3200" b="1" dirty="0"/>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572" r="17572"/>
          <a:stretch>
            <a:fillRect/>
          </a:stretch>
        </p:blipFill>
        <p:spPr/>
      </p:pic>
    </p:spTree>
    <p:extLst>
      <p:ext uri="{BB962C8B-B14F-4D97-AF65-F5344CB8AC3E}">
        <p14:creationId xmlns:p14="http://schemas.microsoft.com/office/powerpoint/2010/main" val="122735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descr="arial view of spiral staircase">
            <a:extLst>
              <a:ext uri="{FF2B5EF4-FFF2-40B4-BE49-F238E27FC236}">
                <a16:creationId xmlns:a16="http://schemas.microsoft.com/office/drawing/2014/main" xmlns="" id="{FEB910A3-4C94-4A0C-AC72-88985A7BA9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a:prstGeom prst="rect">
            <a:avLst/>
          </a:prstGeom>
        </p:spPr>
      </p:pic>
      <p:sp>
        <p:nvSpPr>
          <p:cNvPr id="3" name="Title 2"/>
          <p:cNvSpPr>
            <a:spLocks noGrp="1"/>
          </p:cNvSpPr>
          <p:nvPr>
            <p:ph type="title"/>
          </p:nvPr>
        </p:nvSpPr>
        <p:spPr>
          <a:xfrm>
            <a:off x="633186" y="557440"/>
            <a:ext cx="10815864" cy="459598"/>
          </a:xfrm>
        </p:spPr>
        <p:txBody>
          <a:bodyPr/>
          <a:lstStyle/>
          <a:p>
            <a:pPr algn="ctr"/>
            <a:r>
              <a:rPr lang="ro-RO" dirty="0" smtClean="0"/>
              <a:t>Universități site-uri web</a:t>
            </a:r>
            <a:endParaRPr lang="ro-RO"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855069100"/>
              </p:ext>
            </p:extLst>
          </p:nvPr>
        </p:nvGraphicFramePr>
        <p:xfrm>
          <a:off x="647700" y="1017042"/>
          <a:ext cx="10801350" cy="5166588"/>
        </p:xfrm>
        <a:graphic>
          <a:graphicData uri="http://schemas.openxmlformats.org/drawingml/2006/table">
            <a:tbl>
              <a:tblPr firstRow="1" bandRow="1">
                <a:tableStyleId>{E8B1032C-EA38-4F05-BA0D-38AFFFC7BED3}</a:tableStyleId>
              </a:tblPr>
              <a:tblGrid>
                <a:gridCol w="398505"/>
                <a:gridCol w="3295136"/>
                <a:gridCol w="7107709"/>
              </a:tblGrid>
              <a:tr h="430549">
                <a:tc>
                  <a:txBody>
                    <a:bodyPr/>
                    <a:lstStyle/>
                    <a:p>
                      <a:pPr algn="r" fontAlgn="t"/>
                      <a:r>
                        <a:rPr lang="ro-RO" sz="1100" b="0" i="0" u="none" strike="noStrike" dirty="0">
                          <a:solidFill>
                            <a:srgbClr val="000000"/>
                          </a:solidFill>
                          <a:effectLst/>
                          <a:latin typeface="Calibri" panose="020F0502020204030204" pitchFamily="34" charset="0"/>
                        </a:rPr>
                        <a:t>25</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din Craiova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3"/>
                        </a:rPr>
                        <a:t>https://www.ucv.ro/admitere/rom%C3%A2ni_de_pretutindeni/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26</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Medicină și Farmacie din Craiova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4"/>
                        </a:rPr>
                        <a:t>https://www.umfcv.ro/admitere-ceta-eni-straini-2022-2023</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27</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"Dunărea de Jos" din Galați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5"/>
                        </a:rPr>
                        <a:t>https://www.admitere.ugal.ro/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28</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Tehnică "Gheorghe Asachi" din Iași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6"/>
                        </a:rPr>
                        <a:t>https://www.tuiasi.ro/licenta/</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29</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Științe Agricole și Medicină Veterinară "Ion Ionescu de la Brad" din Iași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7"/>
                        </a:rPr>
                        <a:t>https://www.uaiasi.ro/admitere/</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30</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"Alexandru Ioan Cuza" din Iași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8"/>
                        </a:rPr>
                        <a:t>https://www.uaic.ro/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31</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Medicină și Farmacie "Grigore T. Popa" din Iași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9"/>
                        </a:rPr>
                        <a:t>http://www.umfiasi.ro/ro/admitere/program-de-licenta/Pagini/Admitere-romani-de-pretutindeni.aspx</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32</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Națională de Arte "George Enescu" din Iași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0"/>
                        </a:rPr>
                        <a:t>https://www.arteiasi.ro/?page_id=306</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33</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din Oradea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1"/>
                        </a:rPr>
                        <a:t>https://admitere.uoradea.ro/ro/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34</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din Petroșani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2"/>
                        </a:rPr>
                        <a:t>https://www.upet.ro/admitere-rp/</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35</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din Pitești</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3"/>
                        </a:rPr>
                        <a:t>https://www.upit.ro/_document/175737/2022_ghid_romanii_de_pretutindeni_ro.pdf</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36</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Petrol-Gaze din Ploiești</a:t>
                      </a: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4"/>
                        </a:rPr>
                        <a:t>https://www.upg-ploiesti.ro/</a:t>
                      </a:r>
                      <a:endParaRPr lang="ro-RO" sz="1100" b="0" i="0" u="sng" strike="noStrike" dirty="0">
                        <a:solidFill>
                          <a:srgbClr val="0563C1"/>
                        </a:solidFill>
                        <a:effectLst/>
                        <a:latin typeface="Calibri" panose="020F0502020204030204" pitchFamily="34" charset="0"/>
                      </a:endParaRPr>
                    </a:p>
                  </a:txBody>
                  <a:tcPr marL="9525" marR="9525" marT="9525" marB="0"/>
                </a:tc>
              </a:tr>
            </a:tbl>
          </a:graphicData>
        </a:graphic>
      </p:graphicFrame>
    </p:spTree>
    <p:extLst>
      <p:ext uri="{BB962C8B-B14F-4D97-AF65-F5344CB8AC3E}">
        <p14:creationId xmlns:p14="http://schemas.microsoft.com/office/powerpoint/2010/main" val="2644525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841" y="0"/>
            <a:ext cx="5931158" cy="6858000"/>
          </a:xfrm>
          <a:prstGeom prst="rect">
            <a:avLst/>
          </a:prstGeom>
        </p:spPr>
      </p:pic>
      <p:graphicFrame>
        <p:nvGraphicFramePr>
          <p:cNvPr id="5" name="Content Placeholder 4"/>
          <p:cNvGraphicFramePr>
            <a:graphicFrameLocks noGrp="1"/>
          </p:cNvGraphicFramePr>
          <p:nvPr>
            <p:ph sz="quarter" idx="13"/>
            <p:extLst>
              <p:ext uri="{D42A27DB-BD31-4B8C-83A1-F6EECF244321}">
                <p14:modId xmlns:p14="http://schemas.microsoft.com/office/powerpoint/2010/main" val="2083944235"/>
              </p:ext>
            </p:extLst>
          </p:nvPr>
        </p:nvGraphicFramePr>
        <p:xfrm>
          <a:off x="647700" y="1017042"/>
          <a:ext cx="10801350" cy="4305490"/>
        </p:xfrm>
        <a:graphic>
          <a:graphicData uri="http://schemas.openxmlformats.org/drawingml/2006/table">
            <a:tbl>
              <a:tblPr firstRow="1" bandRow="1">
                <a:tableStyleId>{E8B1032C-EA38-4F05-BA0D-38AFFFC7BED3}</a:tableStyleId>
              </a:tblPr>
              <a:tblGrid>
                <a:gridCol w="373792"/>
                <a:gridCol w="3336324"/>
                <a:gridCol w="7091234"/>
              </a:tblGrid>
              <a:tr h="430549">
                <a:tc>
                  <a:txBody>
                    <a:bodyPr/>
                    <a:lstStyle/>
                    <a:p>
                      <a:pPr algn="r" fontAlgn="t"/>
                      <a:r>
                        <a:rPr lang="ro-RO" sz="1100" b="0" i="0" u="none" strike="noStrike" dirty="0">
                          <a:solidFill>
                            <a:srgbClr val="000000"/>
                          </a:solidFill>
                          <a:effectLst/>
                          <a:latin typeface="Calibri" panose="020F0502020204030204" pitchFamily="34" charset="0"/>
                        </a:rPr>
                        <a:t>38</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"Lucian Blaga" din Sibiu</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3"/>
                        </a:rPr>
                        <a:t>https://admitere.ulbsibiu.ro/articol/66/romani-de-pretutindeni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39</a:t>
                      </a:r>
                    </a:p>
                  </a:txBody>
                  <a:tcPr marL="9525" marR="9525" marT="9525" marB="0"/>
                </a:tc>
                <a:tc>
                  <a:txBody>
                    <a:bodyPr/>
                    <a:lstStyle/>
                    <a:p>
                      <a:pPr algn="l" fontAlgn="t"/>
                      <a:r>
                        <a:rPr lang="it-IT" sz="1100" b="0" i="0" u="none" strike="noStrike" dirty="0">
                          <a:solidFill>
                            <a:srgbClr val="000000"/>
                          </a:solidFill>
                          <a:effectLst/>
                          <a:latin typeface="Calibri" panose="020F0502020204030204" pitchFamily="34" charset="0"/>
                        </a:rPr>
                        <a:t>Universitatea "Ștefan cel Mare" din Suceava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4"/>
                        </a:rPr>
                        <a:t>https://admitere.usv.ro/admitere-2022/romani-de-pretutindeni-2022/</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40</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"Valahia" din Târgoviște</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5"/>
                        </a:rPr>
                        <a:t>https://admitere.valahia.ro/sectiune/35/admitere-romani-de-pretutindeni-inclusiv-candidati-din-republica-moldova</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41</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"Constantin Brancuși" din Târgu-Jiu</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6"/>
                        </a:rPr>
                        <a:t>http://admitere.utgjiu.ro/index.php?page=informatii-admitere-pentru-romanii-de-pretutindeni-si-cetateni-straini-2022</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dirty="0">
                          <a:solidFill>
                            <a:srgbClr val="000000"/>
                          </a:solidFill>
                          <a:effectLst/>
                          <a:latin typeface="Calibri" panose="020F0502020204030204" pitchFamily="34" charset="0"/>
                        </a:rPr>
                        <a:t>43</a:t>
                      </a:r>
                    </a:p>
                  </a:txBody>
                  <a:tcPr marL="9525" marR="9525" marT="9525" marB="0"/>
                </a:tc>
                <a:tc>
                  <a:txBody>
                    <a:bodyPr/>
                    <a:lstStyle/>
                    <a:p>
                      <a:pPr algn="l" fontAlgn="t"/>
                      <a:r>
                        <a:rPr lang="ro-RO" sz="1100" b="0" i="0" u="none" strike="noStrike" dirty="0">
                          <a:solidFill>
                            <a:srgbClr val="000000"/>
                          </a:solidFill>
                          <a:effectLst/>
                          <a:latin typeface="Calibri" panose="020F0502020204030204" pitchFamily="34" charset="0"/>
                        </a:rPr>
                        <a:t>Universitatea de Medicină și Farmacie, Științe și Tehnologie "George Emil Palade" din Târgu Mureș</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7"/>
                        </a:rPr>
                        <a:t>https://www.umfst.ro/home.html</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en-US" sz="1100" b="0" i="0" u="none" strike="noStrike" dirty="0" smtClean="0">
                          <a:solidFill>
                            <a:srgbClr val="000000"/>
                          </a:solidFill>
                          <a:effectLst/>
                          <a:latin typeface="Calibri" panose="020F0502020204030204" pitchFamily="34" charset="0"/>
                        </a:rPr>
                        <a:t>44</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dirty="0" smtClean="0">
                          <a:solidFill>
                            <a:srgbClr val="000000"/>
                          </a:solidFill>
                          <a:effectLst/>
                          <a:latin typeface="Calibri" panose="020F0502020204030204" pitchFamily="34" charset="0"/>
                        </a:rPr>
                        <a:t>Universitatea de Arte din Târgu Mureș</a:t>
                      </a:r>
                    </a:p>
                    <a:p>
                      <a:pPr algn="l" fontAlgn="t"/>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8"/>
                        </a:rPr>
                        <a:t>https://www.uat.ro/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45</a:t>
                      </a:r>
                    </a:p>
                  </a:txBody>
                  <a:tcPr marL="9525" marR="9525" marT="9525" marB="0"/>
                </a:tc>
                <a:tc>
                  <a:txBody>
                    <a:bodyPr/>
                    <a:lstStyle/>
                    <a:p>
                      <a:pPr algn="l" fontAlgn="t"/>
                      <a:r>
                        <a:rPr lang="ro-RO" sz="1100" b="0" i="0" u="none" strike="noStrike" dirty="0">
                          <a:solidFill>
                            <a:srgbClr val="000000"/>
                          </a:solidFill>
                          <a:effectLst/>
                          <a:latin typeface="Calibri" panose="020F0502020204030204" pitchFamily="34" charset="0"/>
                        </a:rPr>
                        <a:t>Universitatea Politehnica din </a:t>
                      </a:r>
                      <a:r>
                        <a:rPr lang="ro-RO" sz="1100" b="0" i="0" u="none" strike="noStrike" dirty="0" smtClean="0">
                          <a:solidFill>
                            <a:srgbClr val="000000"/>
                          </a:solidFill>
                          <a:effectLst/>
                          <a:latin typeface="Calibri" panose="020F0502020204030204" pitchFamily="34" charset="0"/>
                        </a:rPr>
                        <a:t>Timișoara</a:t>
                      </a:r>
                      <a:endParaRPr lang="ro-RO" sz="1100" b="0" i="0" u="none" strike="noStrike" baseline="0" dirty="0" smtClean="0">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9"/>
                        </a:rPr>
                        <a:t>http://www.upt.ro/Informatii_romani-de-pretutindeni---admitere-licenta_1497_ro.html</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dirty="0" smtClean="0">
                          <a:solidFill>
                            <a:srgbClr val="000000"/>
                          </a:solidFill>
                          <a:effectLst/>
                          <a:latin typeface="Calibri" panose="020F0502020204030204" pitchFamily="34" charset="0"/>
                        </a:rPr>
                        <a:t>m</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dirty="0">
                          <a:solidFill>
                            <a:srgbClr val="000000"/>
                          </a:solidFill>
                          <a:effectLst/>
                          <a:latin typeface="Calibri" panose="020F0502020204030204" pitchFamily="34" charset="0"/>
                        </a:rPr>
                        <a:t>Universitatea de Științe Agricole și Medicină Veterinară a Banatului "Regele Mihai I al României" din Timișoara</a:t>
                      </a: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0"/>
                        </a:rPr>
                        <a:t>https://www.usab-tm.ro/ro/studenti-straini-11945/romanii-de-pretutindeni-11947</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47</a:t>
                      </a:r>
                    </a:p>
                  </a:txBody>
                  <a:tcPr marL="9525" marR="9525" marT="9525" marB="0"/>
                </a:tc>
                <a:tc>
                  <a:txBody>
                    <a:bodyPr/>
                    <a:lstStyle/>
                    <a:p>
                      <a:pPr algn="l" fontAlgn="t"/>
                      <a:r>
                        <a:rPr lang="ro-RO" sz="1100" b="0" i="0" u="none" strike="noStrike" dirty="0">
                          <a:solidFill>
                            <a:srgbClr val="000000"/>
                          </a:solidFill>
                          <a:effectLst/>
                          <a:latin typeface="Calibri" panose="020F0502020204030204" pitchFamily="34" charset="0"/>
                        </a:rPr>
                        <a:t>Universitatea de Vest din Timișoara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1"/>
                        </a:rPr>
                        <a:t>https://admitere.uvt.ro/procesul-de-admitere/categorii-de-candidati/candidati-romani-de-pretutindeni/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48</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Medicină și Farmacie "Victor Babeș" din Timișoara</a:t>
                      </a: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2"/>
                        </a:rPr>
                        <a:t>https://www.umft.ro/admitere-international-2022-2/</a:t>
                      </a:r>
                      <a:endParaRPr lang="ro-RO" sz="1100" b="0" i="0" u="sng" strike="noStrike" dirty="0">
                        <a:solidFill>
                          <a:srgbClr val="0563C1"/>
                        </a:solidFill>
                        <a:effectLst/>
                        <a:latin typeface="Calibri" panose="020F0502020204030204" pitchFamily="34" charset="0"/>
                      </a:endParaRPr>
                    </a:p>
                  </a:txBody>
                  <a:tcPr marL="9525" marR="9525" marT="9525" marB="0"/>
                </a:tc>
              </a:tr>
            </a:tbl>
          </a:graphicData>
        </a:graphic>
      </p:graphicFrame>
      <p:sp>
        <p:nvSpPr>
          <p:cNvPr id="3" name="Title 2"/>
          <p:cNvSpPr>
            <a:spLocks noGrp="1"/>
          </p:cNvSpPr>
          <p:nvPr>
            <p:ph type="title"/>
          </p:nvPr>
        </p:nvSpPr>
        <p:spPr>
          <a:xfrm>
            <a:off x="633186" y="557440"/>
            <a:ext cx="10815864" cy="459598"/>
          </a:xfrm>
        </p:spPr>
        <p:txBody>
          <a:bodyPr/>
          <a:lstStyle/>
          <a:p>
            <a:pPr algn="ctr"/>
            <a:r>
              <a:rPr lang="ro-RO" dirty="0" smtClean="0"/>
              <a:t>Universități site-uri web</a:t>
            </a:r>
            <a:endParaRPr lang="ro-RO" dirty="0"/>
          </a:p>
        </p:txBody>
      </p:sp>
    </p:spTree>
    <p:extLst>
      <p:ext uri="{BB962C8B-B14F-4D97-AF65-F5344CB8AC3E}">
        <p14:creationId xmlns:p14="http://schemas.microsoft.com/office/powerpoint/2010/main" val="2596137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xmlns="" id="{28BAA8DA-C40B-4AB9-9407-30FB70335152}"/>
              </a:ext>
            </a:extLst>
          </p:cNvPr>
          <p:cNvSpPr>
            <a:spLocks noGrp="1"/>
          </p:cNvSpPr>
          <p:nvPr>
            <p:ph type="ctrTitle"/>
          </p:nvPr>
        </p:nvSpPr>
        <p:spPr/>
        <p:txBody>
          <a:bodyPr anchor="ctr"/>
          <a:lstStyle/>
          <a:p>
            <a:r>
              <a:rPr lang="ro-RO" sz="3600" dirty="0"/>
              <a:t>https://www.edu.ro/romanii-de-pretutindeni</a:t>
            </a:r>
            <a:endParaRPr lang="en-US" sz="3600" dirty="0"/>
          </a:p>
        </p:txBody>
      </p:sp>
      <p:sp>
        <p:nvSpPr>
          <p:cNvPr id="12" name="Subtitle 11" descr="subtitle">
            <a:extLst>
              <a:ext uri="{FF2B5EF4-FFF2-40B4-BE49-F238E27FC236}">
                <a16:creationId xmlns:a16="http://schemas.microsoft.com/office/drawing/2014/main" xmlns="" id="{B28A8D9C-5123-4D2B-9272-016EF90E0E50}"/>
              </a:ext>
            </a:extLst>
          </p:cNvPr>
          <p:cNvSpPr>
            <a:spLocks noGrp="1"/>
          </p:cNvSpPr>
          <p:nvPr>
            <p:ph type="subTitle" idx="1"/>
          </p:nvPr>
        </p:nvSpPr>
        <p:spPr>
          <a:xfrm>
            <a:off x="7436497" y="5393093"/>
            <a:ext cx="4131389" cy="520515"/>
          </a:xfrm>
        </p:spPr>
        <p:txBody>
          <a:bodyPr/>
          <a:lstStyle/>
          <a:p>
            <a:r>
              <a:rPr lang="ro-RO" dirty="0" smtClean="0"/>
              <a:t>2022</a:t>
            </a:r>
            <a:endParaRPr lang="en-US"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77" r="18277"/>
          <a:stretch>
            <a:fillRect/>
          </a:stretch>
        </p:blipFill>
        <p:spPr/>
      </p:pic>
    </p:spTree>
    <p:extLst>
      <p:ext uri="{BB962C8B-B14F-4D97-AF65-F5344CB8AC3E}">
        <p14:creationId xmlns:p14="http://schemas.microsoft.com/office/powerpoint/2010/main" val="281238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xmlns="" id="{28BAA8DA-C40B-4AB9-9407-30FB70335152}"/>
              </a:ext>
            </a:extLst>
          </p:cNvPr>
          <p:cNvSpPr>
            <a:spLocks noGrp="1"/>
          </p:cNvSpPr>
          <p:nvPr>
            <p:ph type="ctrTitle"/>
          </p:nvPr>
        </p:nvSpPr>
        <p:spPr>
          <a:xfrm>
            <a:off x="7288496" y="222419"/>
            <a:ext cx="4667532" cy="782597"/>
          </a:xfrm>
        </p:spPr>
        <p:txBody>
          <a:bodyPr>
            <a:normAutofit fontScale="90000"/>
          </a:bodyPr>
          <a:lstStyle/>
          <a:p>
            <a:pPr lvl="0" algn="ctr"/>
            <a:r>
              <a:rPr lang="ro-RO" sz="2800" b="1" dirty="0"/>
              <a:t>Cine sunt Românii de pretutindeni?</a:t>
            </a:r>
          </a:p>
        </p:txBody>
      </p:sp>
      <p:sp>
        <p:nvSpPr>
          <p:cNvPr id="12" name="Subtitle 11" descr="subtitle">
            <a:extLst>
              <a:ext uri="{FF2B5EF4-FFF2-40B4-BE49-F238E27FC236}">
                <a16:creationId xmlns:a16="http://schemas.microsoft.com/office/drawing/2014/main" xmlns="" id="{B28A8D9C-5123-4D2B-9272-016EF90E0E50}"/>
              </a:ext>
            </a:extLst>
          </p:cNvPr>
          <p:cNvSpPr>
            <a:spLocks noGrp="1"/>
          </p:cNvSpPr>
          <p:nvPr>
            <p:ph type="subTitle" idx="1"/>
          </p:nvPr>
        </p:nvSpPr>
        <p:spPr>
          <a:xfrm>
            <a:off x="7142205" y="1095632"/>
            <a:ext cx="4813821" cy="3155092"/>
          </a:xfrm>
          <a:noFill/>
        </p:spPr>
        <p:txBody>
          <a:bodyPr>
            <a:normAutofit fontScale="85000" lnSpcReduction="10000"/>
          </a:bodyPr>
          <a:lstStyle/>
          <a:p>
            <a:pPr lvl="0"/>
            <a:r>
              <a:rPr lang="ro-RO" dirty="0" smtClean="0"/>
              <a:t>Conform Legii 299/1997, românii de pretutindeni sunt:</a:t>
            </a:r>
          </a:p>
          <a:p>
            <a:pPr marL="285750" lvl="0" indent="-285750" algn="l">
              <a:buFont typeface="Arial" panose="020B0604020202020204" pitchFamily="34" charset="0"/>
              <a:buChar char="•"/>
            </a:pPr>
            <a:r>
              <a:rPr lang="ro-RO" dirty="0" smtClean="0"/>
              <a:t>Persoanele </a:t>
            </a:r>
            <a:r>
              <a:rPr lang="ro-RO" dirty="0"/>
              <a:t>care îşi asumă în mod liber identitatea culturală română, persoanele de origine română și cele aparţinând filonului lingvistic şi cultural românesc care locuiesc în afara frontierelor României, indiferent de etnonimul folosit (armâni, armânji, aromâni, basarabeni, bucovineni, cuţovlahi, daco-români, fărşeroţi, herţeni, istro-români, latini dunăreni, macedoromâni, macedo-români, maramureşeni, megleniţi, megleno-români, moldoveni, moldovlahi, rrămâni, rumâni, valahi, vlahi, vlasi, volohi, macedo-armânji), precum şi toate celelalte forme lexicale înrudite semantic cu cele de mai sus, </a:t>
            </a:r>
          </a:p>
          <a:p>
            <a:pPr marL="285750" lvl="0" indent="-285750" algn="l">
              <a:buFont typeface="Arial" panose="020B0604020202020204" pitchFamily="34" charset="0"/>
              <a:buChar char="•"/>
            </a:pPr>
            <a:r>
              <a:rPr lang="ro-RO" dirty="0" smtClean="0"/>
              <a:t>Românii </a:t>
            </a:r>
            <a:r>
              <a:rPr lang="ro-RO" dirty="0"/>
              <a:t>emigrați, fie că au păstrat sau nu cetățenia română, descendenții acestora, precum și cetățeni români cu domiciliul stabil sau reşedinţa în străinătate</a:t>
            </a:r>
            <a:r>
              <a:rPr lang="ro-RO" dirty="0" smtClean="0"/>
              <a:t>.</a:t>
            </a:r>
          </a:p>
          <a:p>
            <a:endParaRPr lang="en-US" dirty="0"/>
          </a:p>
        </p:txBody>
      </p:sp>
      <p:grpSp>
        <p:nvGrpSpPr>
          <p:cNvPr id="4" name="Group 3">
            <a:extLst>
              <a:ext uri="{FF2B5EF4-FFF2-40B4-BE49-F238E27FC236}">
                <a16:creationId xmlns:a16="http://schemas.microsoft.com/office/drawing/2014/main" xmlns=""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descr="title">
            <a:extLst>
              <a:ext uri="{FF2B5EF4-FFF2-40B4-BE49-F238E27FC236}">
                <a16:creationId xmlns:a16="http://schemas.microsoft.com/office/drawing/2014/main" xmlns="" id="{28BAA8DA-C40B-4AB9-9407-30FB70335152}"/>
              </a:ext>
            </a:extLst>
          </p:cNvPr>
          <p:cNvSpPr txBox="1">
            <a:spLocks/>
          </p:cNvSpPr>
          <p:nvPr/>
        </p:nvSpPr>
        <p:spPr>
          <a:xfrm>
            <a:off x="7288495" y="4250725"/>
            <a:ext cx="4667531" cy="724930"/>
          </a:xfrm>
          <a:prstGeom prst="rect">
            <a:avLst/>
          </a:prstGeom>
        </p:spPr>
        <p:txBody>
          <a:bodyPr vert="horz" lIns="91440" tIns="45720" rIns="91440" bIns="45720" rtlCol="0" anchor="b" anchorCtr="1">
            <a:normAutofit fontScale="90000" lnSpcReduction="10000"/>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pPr algn="ctr"/>
            <a:r>
              <a:rPr lang="ro-RO" sz="2800" b="1" dirty="0" smtClean="0"/>
              <a:t>Cum pot să certific că îmi asum identitatea culturală română?</a:t>
            </a:r>
            <a:endParaRPr lang="ro-RO" sz="2800" b="1" dirty="0"/>
          </a:p>
        </p:txBody>
      </p:sp>
      <p:sp>
        <p:nvSpPr>
          <p:cNvPr id="13" name="Subtitle 11" descr="subtitle">
            <a:extLst>
              <a:ext uri="{FF2B5EF4-FFF2-40B4-BE49-F238E27FC236}">
                <a16:creationId xmlns:a16="http://schemas.microsoft.com/office/drawing/2014/main" xmlns="" id="{B28A8D9C-5123-4D2B-9272-016EF90E0E50}"/>
              </a:ext>
            </a:extLst>
          </p:cNvPr>
          <p:cNvSpPr txBox="1">
            <a:spLocks/>
          </p:cNvSpPr>
          <p:nvPr/>
        </p:nvSpPr>
        <p:spPr>
          <a:xfrm>
            <a:off x="7288495" y="5123936"/>
            <a:ext cx="4667530" cy="154047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rgbClr val="B260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ro-RO" sz="1200" dirty="0" smtClean="0"/>
              <a:t>Documentarul solicitat este o Declarație </a:t>
            </a:r>
            <a:r>
              <a:rPr lang="ro-RO" sz="1200" dirty="0"/>
              <a:t>pe proprie răspundere</a:t>
            </a:r>
            <a:r>
              <a:rPr lang="ro-RO" sz="1200" dirty="0" smtClean="0"/>
              <a:t>, </a:t>
            </a:r>
            <a:r>
              <a:rPr lang="ro-RO" sz="1200" dirty="0"/>
              <a:t>pe baza voinței liber exprimate, de asumare a identității culturale române, potrivit legislației în </a:t>
            </a:r>
            <a:r>
              <a:rPr lang="ro-RO" sz="1200" dirty="0" smtClean="0"/>
              <a:t>vigoare, autentificată de Misiunile </a:t>
            </a:r>
            <a:r>
              <a:rPr lang="ro-RO" sz="1200" dirty="0"/>
              <a:t>Diplomatice ale României din țara de domiciliu sau </a:t>
            </a:r>
            <a:r>
              <a:rPr lang="ro-RO" sz="1200" dirty="0" smtClean="0"/>
              <a:t>de către Departamentul </a:t>
            </a:r>
            <a:r>
              <a:rPr lang="ro-RO" sz="1200" dirty="0"/>
              <a:t>pentru Românii de Pretutindeni (adresă </a:t>
            </a:r>
            <a:r>
              <a:rPr lang="ro-RO" sz="1200" dirty="0" smtClean="0"/>
              <a:t>poștală, </a:t>
            </a:r>
            <a:r>
              <a:rPr lang="ro-RO" sz="1200" dirty="0"/>
              <a:t>Str. Muzeul Zambaccian, nr. 17, 011871, </a:t>
            </a:r>
            <a:r>
              <a:rPr lang="ro-RO" sz="1200" dirty="0" smtClean="0"/>
              <a:t>București) – </a:t>
            </a:r>
            <a:r>
              <a:rPr lang="ro-RO" sz="1200" dirty="0">
                <a:hlinkClick r:id="rId3"/>
              </a:rPr>
              <a:t>APASĂ </a:t>
            </a:r>
            <a:r>
              <a:rPr lang="ro-RO" sz="1200" dirty="0" smtClean="0">
                <a:hlinkClick r:id="rId3"/>
              </a:rPr>
              <a:t>AICI</a:t>
            </a:r>
            <a:endParaRPr lang="ro-RO" sz="1200" dirty="0" smtClean="0"/>
          </a:p>
          <a:p>
            <a:pPr algn="l"/>
            <a:r>
              <a:rPr lang="ro-RO" sz="1200" dirty="0" smtClean="0"/>
              <a:t>Sunt exceptați în a da declarația de asumare a identității culturale române cetățenii români cu domiciliul în străinătate și cetățenii din Republica Moldova.</a:t>
            </a:r>
            <a:endParaRPr lang="ro-RO" sz="1200" dirty="0"/>
          </a:p>
        </p:txBody>
      </p:sp>
    </p:spTree>
    <p:extLst>
      <p:ext uri="{BB962C8B-B14F-4D97-AF65-F5344CB8AC3E}">
        <p14:creationId xmlns:p14="http://schemas.microsoft.com/office/powerpoint/2010/main" val="17255684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xmlns="" id="{B96D2D9B-E0B9-499F-9404-108DB59E4502}"/>
              </a:ext>
              <a:ext uri="{C183D7F6-B498-43B3-948B-1728B52AA6E4}">
                <adec:decorative xmlns:adec="http://schemas.microsoft.com/office/drawing/2017/decorative" xmlns="" val="1"/>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xmlns="" id="{9284195F-D106-45D8-ABAA-959FA68948B0}"/>
              </a:ext>
            </a:extLst>
          </p:cNvPr>
          <p:cNvSpPr>
            <a:spLocks noGrp="1"/>
          </p:cNvSpPr>
          <p:nvPr>
            <p:ph type="ctrTitle"/>
          </p:nvPr>
        </p:nvSpPr>
        <p:spPr>
          <a:xfrm>
            <a:off x="158508" y="919364"/>
            <a:ext cx="6640040" cy="1120347"/>
          </a:xfrm>
        </p:spPr>
        <p:txBody>
          <a:bodyPr anchor="t"/>
          <a:lstStyle/>
          <a:p>
            <a:r>
              <a:rPr lang="ro-RO" sz="4000" dirty="0" smtClean="0"/>
              <a:t>În ce limbă și în ce </a:t>
            </a:r>
            <a:r>
              <a:rPr lang="ro-RO" sz="4000" dirty="0"/>
              <a:t>regim financiar </a:t>
            </a:r>
            <a:r>
              <a:rPr lang="ro-RO" sz="4000" dirty="0" smtClean="0"/>
              <a:t>pot să urmez </a:t>
            </a:r>
            <a:r>
              <a:rPr lang="ro-RO" sz="4000" dirty="0"/>
              <a:t>studiile?</a:t>
            </a:r>
            <a:endParaRPr lang="en-US" sz="4000" dirty="0"/>
          </a:p>
        </p:txBody>
      </p:sp>
      <p:sp>
        <p:nvSpPr>
          <p:cNvPr id="12" name="Subtitle 11" descr="subtitle">
            <a:extLst>
              <a:ext uri="{FF2B5EF4-FFF2-40B4-BE49-F238E27FC236}">
                <a16:creationId xmlns:a16="http://schemas.microsoft.com/office/drawing/2014/main" xmlns="" id="{A6AB5563-AD44-4883-8D3E-93E27EEDAA40}"/>
              </a:ext>
            </a:extLst>
          </p:cNvPr>
          <p:cNvSpPr>
            <a:spLocks noGrp="1"/>
          </p:cNvSpPr>
          <p:nvPr>
            <p:ph type="subTitle" idx="1"/>
          </p:nvPr>
        </p:nvSpPr>
        <p:spPr>
          <a:xfrm>
            <a:off x="6480788" y="398156"/>
            <a:ext cx="5049510" cy="521208"/>
          </a:xfrm>
        </p:spPr>
        <p:txBody>
          <a:bodyPr/>
          <a:lstStyle/>
          <a:p>
            <a:endParaRPr lang="en-US" dirty="0"/>
          </a:p>
        </p:txBody>
      </p:sp>
      <p:sp>
        <p:nvSpPr>
          <p:cNvPr id="11" name="Title 30" descr="title">
            <a:extLst>
              <a:ext uri="{FF2B5EF4-FFF2-40B4-BE49-F238E27FC236}">
                <a16:creationId xmlns:a16="http://schemas.microsoft.com/office/drawing/2014/main" xmlns="" id="{9284195F-D106-45D8-ABAA-959FA68948B0}"/>
              </a:ext>
            </a:extLst>
          </p:cNvPr>
          <p:cNvSpPr txBox="1">
            <a:spLocks/>
          </p:cNvSpPr>
          <p:nvPr/>
        </p:nvSpPr>
        <p:spPr>
          <a:xfrm>
            <a:off x="172652" y="2340782"/>
            <a:ext cx="6784404" cy="3922366"/>
          </a:xfrm>
          <a:prstGeom prst="rect">
            <a:avLst/>
          </a:prstGeom>
        </p:spPr>
        <p:txBody>
          <a:bodyPr vert="horz" lIns="0" tIns="45720" rIns="0" bIns="45720" rtlCol="0" anchor="t" anchorCtr="1">
            <a:noAutofit/>
          </a:bodyPr>
          <a:lstStyle>
            <a:lvl1pPr algn="l" defTabSz="914400" rtl="0" eaLnBrk="1" latinLnBrk="0" hangingPunct="1">
              <a:lnSpc>
                <a:spcPct val="90000"/>
              </a:lnSpc>
              <a:spcBef>
                <a:spcPct val="0"/>
              </a:spcBef>
              <a:buNone/>
              <a:defRPr lang="en-GB" sz="4400" kern="1200" dirty="0">
                <a:solidFill>
                  <a:schemeClr val="bg1"/>
                </a:solidFill>
                <a:latin typeface="+mj-lt"/>
                <a:ea typeface="+mj-ea"/>
                <a:cs typeface="+mj-cs"/>
              </a:defRPr>
            </a:lvl1pPr>
          </a:lstStyle>
          <a:p>
            <a:r>
              <a:rPr lang="ro-RO" sz="3600" dirty="0" smtClean="0"/>
              <a:t>În limba română pe locurile alocate: </a:t>
            </a:r>
          </a:p>
          <a:p>
            <a:pPr marL="285750" indent="-285750">
              <a:buFont typeface="Arial" panose="020B0604020202020204" pitchFamily="34" charset="0"/>
              <a:buChar char="•"/>
            </a:pPr>
            <a:r>
              <a:rPr lang="ro-RO" sz="2400" dirty="0" smtClean="0"/>
              <a:t>fără plata taxelor de școlarizare, dar cu bursă;</a:t>
            </a:r>
          </a:p>
          <a:p>
            <a:pPr marL="285750" indent="-285750">
              <a:buFont typeface="Arial" panose="020B0604020202020204" pitchFamily="34" charset="0"/>
              <a:buChar char="•"/>
            </a:pPr>
            <a:r>
              <a:rPr lang="ro-RO" sz="2400" dirty="0" smtClean="0"/>
              <a:t>fără plata taxelor de școlarizare, dar fără bursă;</a:t>
            </a:r>
          </a:p>
          <a:p>
            <a:pPr marL="285750" indent="-285750">
              <a:buFont typeface="Arial" panose="020B0604020202020204" pitchFamily="34" charset="0"/>
              <a:buChar char="•"/>
            </a:pPr>
            <a:r>
              <a:rPr lang="ro-RO" sz="2400" dirty="0"/>
              <a:t>cu plata taxei de școlarizare în </a:t>
            </a:r>
            <a:r>
              <a:rPr lang="ro-RO" sz="2400" dirty="0" smtClean="0"/>
              <a:t>lei.</a:t>
            </a:r>
          </a:p>
          <a:p>
            <a:endParaRPr lang="ro-RO" sz="3600" dirty="0" smtClean="0"/>
          </a:p>
          <a:p>
            <a:r>
              <a:rPr lang="ro-RO" sz="3600" dirty="0" smtClean="0"/>
              <a:t>În alte limbi de predare:</a:t>
            </a:r>
          </a:p>
          <a:p>
            <a:pPr marL="285750" indent="-285750">
              <a:buFont typeface="Arial" panose="020B0604020202020204" pitchFamily="34" charset="0"/>
              <a:buChar char="•"/>
            </a:pPr>
            <a:r>
              <a:rPr lang="ro-RO" sz="2400" dirty="0" smtClean="0"/>
              <a:t>cu plata taxei de școlarizare în lei;</a:t>
            </a:r>
          </a:p>
          <a:p>
            <a:pPr marL="285750" indent="-285750">
              <a:buFont typeface="Arial" panose="020B0604020202020204" pitchFamily="34" charset="0"/>
              <a:buChar char="•"/>
            </a:pPr>
            <a:r>
              <a:rPr lang="ro-RO" sz="2400" dirty="0"/>
              <a:t>c</a:t>
            </a:r>
            <a:r>
              <a:rPr lang="ro-RO" sz="2400" dirty="0" smtClean="0"/>
              <a:t>u plata taxei de școlarizare în valută.</a:t>
            </a:r>
            <a:endParaRPr lang="ro-RO" sz="2400" dirty="0"/>
          </a:p>
          <a:p>
            <a:endParaRPr lang="ro-RO" sz="1800" dirty="0" smtClean="0"/>
          </a:p>
          <a:p>
            <a:r>
              <a:rPr lang="ro-RO" sz="1800" dirty="0" smtClean="0"/>
              <a:t>	</a:t>
            </a:r>
            <a:endParaRPr lang="en-US" dirty="0"/>
          </a:p>
        </p:txBody>
      </p:sp>
    </p:spTree>
    <p:extLst>
      <p:ext uri="{BB962C8B-B14F-4D97-AF65-F5344CB8AC3E}">
        <p14:creationId xmlns:p14="http://schemas.microsoft.com/office/powerpoint/2010/main" val="23665782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484" b="11484"/>
          <a:stretch>
            <a:fillRect/>
          </a:stretch>
        </p:blipFill>
        <p:spPr/>
      </p:pic>
      <p:sp>
        <p:nvSpPr>
          <p:cNvPr id="3" name="Title 2"/>
          <p:cNvSpPr>
            <a:spLocks noGrp="1"/>
          </p:cNvSpPr>
          <p:nvPr>
            <p:ph type="ctrTitle"/>
          </p:nvPr>
        </p:nvSpPr>
        <p:spPr>
          <a:xfrm>
            <a:off x="7381257" y="3494458"/>
            <a:ext cx="4272861" cy="1395729"/>
          </a:xfrm>
        </p:spPr>
        <p:txBody>
          <a:bodyPr anchor="t"/>
          <a:lstStyle/>
          <a:p>
            <a:r>
              <a:rPr lang="ro-RO" sz="1300" dirty="0" smtClean="0"/>
              <a:t>Dacă am dobândit competențe de limbă română în contexte non-formale </a:t>
            </a:r>
            <a:r>
              <a:rPr lang="ro-RO" sz="1300" smtClean="0"/>
              <a:t>sau informale </a:t>
            </a:r>
            <a:r>
              <a:rPr lang="ro-RO" sz="1300" dirty="0" smtClean="0"/>
              <a:t>trebuie să le certific printr-o evaluare, organizată fie în cadrul instituțiilor de învățământ superior care organizează anul pregătitor de limbă română, fie în străinătate, prin lectoratele de limbă română ale Institutului Limbii Române sau </a:t>
            </a:r>
            <a:r>
              <a:rPr lang="en-US" sz="1300" dirty="0" smtClean="0"/>
              <a:t>ale </a:t>
            </a:r>
            <a:r>
              <a:rPr lang="en-US" sz="1300" dirty="0" err="1" smtClean="0"/>
              <a:t>Institutului</a:t>
            </a:r>
            <a:r>
              <a:rPr lang="en-US" sz="1300" dirty="0" smtClean="0"/>
              <a:t> </a:t>
            </a:r>
            <a:r>
              <a:rPr lang="ro-RO" sz="1300" dirty="0" smtClean="0"/>
              <a:t>Cultural Român. Nivelul solicitat de cunoaștere a limbii române este B1.</a:t>
            </a:r>
            <a:endParaRPr lang="ro-RO" sz="1300" dirty="0"/>
          </a:p>
        </p:txBody>
      </p:sp>
      <p:sp>
        <p:nvSpPr>
          <p:cNvPr id="4" name="Subtitle 3"/>
          <p:cNvSpPr>
            <a:spLocks noGrp="1"/>
          </p:cNvSpPr>
          <p:nvPr>
            <p:ph type="subTitle" idx="1"/>
          </p:nvPr>
        </p:nvSpPr>
        <p:spPr>
          <a:xfrm>
            <a:off x="7381260" y="6137034"/>
            <a:ext cx="4178808" cy="382554"/>
          </a:xfrm>
          <a:pattFill prst="dashUpDiag">
            <a:fgClr>
              <a:schemeClr val="accent3">
                <a:lumMod val="75000"/>
              </a:schemeClr>
            </a:fgClr>
            <a:bgClr>
              <a:schemeClr val="bg1"/>
            </a:bgClr>
          </a:pattFill>
        </p:spPr>
        <p:txBody>
          <a:bodyPr anchor="ctr"/>
          <a:lstStyle/>
          <a:p>
            <a:r>
              <a:rPr lang="ro-RO" dirty="0"/>
              <a:t/>
            </a:r>
            <a:br>
              <a:rPr lang="ro-RO" dirty="0"/>
            </a:br>
            <a:r>
              <a:rPr lang="ro-RO" b="1" dirty="0">
                <a:solidFill>
                  <a:schemeClr val="tx1"/>
                </a:solidFill>
                <a:hlinkClick r:id="rId3"/>
              </a:rPr>
              <a:t>INSTITUȚIILE DE AN PREGĂTITOR- apasă aici</a:t>
            </a:r>
            <a:endParaRPr lang="ro-RO" b="1" dirty="0">
              <a:solidFill>
                <a:schemeClr val="tx1"/>
              </a:solidFill>
            </a:endParaRPr>
          </a:p>
          <a:p>
            <a:endParaRPr lang="ro-RO" dirty="0"/>
          </a:p>
        </p:txBody>
      </p:sp>
      <p:sp>
        <p:nvSpPr>
          <p:cNvPr id="10" name="Subtitle 3"/>
          <p:cNvSpPr txBox="1">
            <a:spLocks/>
          </p:cNvSpPr>
          <p:nvPr/>
        </p:nvSpPr>
        <p:spPr>
          <a:xfrm>
            <a:off x="7455106" y="2879113"/>
            <a:ext cx="4125164" cy="60549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rgbClr val="B260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b="1" dirty="0" smtClean="0"/>
              <a:t>Dacă nu am studiat în limba română dar o cunosc, cum demonstrez</a:t>
            </a:r>
            <a:r>
              <a:rPr lang="en-US" b="1" dirty="0" smtClean="0"/>
              <a:t> </a:t>
            </a:r>
            <a:r>
              <a:rPr lang="en-US" b="1" dirty="0" err="1" smtClean="0"/>
              <a:t>acest</a:t>
            </a:r>
            <a:r>
              <a:rPr lang="en-US" b="1" dirty="0" smtClean="0"/>
              <a:t> </a:t>
            </a:r>
            <a:r>
              <a:rPr lang="en-US" b="1" dirty="0" err="1" smtClean="0"/>
              <a:t>lucru</a:t>
            </a:r>
            <a:r>
              <a:rPr lang="ro-RO" b="1" dirty="0" smtClean="0"/>
              <a:t>?</a:t>
            </a:r>
            <a:r>
              <a:rPr lang="ro-RO" dirty="0" smtClean="0"/>
              <a:t/>
            </a:r>
            <a:br>
              <a:rPr lang="ro-RO" dirty="0" smtClean="0"/>
            </a:br>
            <a:endParaRPr lang="ro-RO" dirty="0"/>
          </a:p>
        </p:txBody>
      </p:sp>
      <p:sp>
        <p:nvSpPr>
          <p:cNvPr id="13" name="Title 2"/>
          <p:cNvSpPr txBox="1">
            <a:spLocks/>
          </p:cNvSpPr>
          <p:nvPr/>
        </p:nvSpPr>
        <p:spPr>
          <a:xfrm>
            <a:off x="7381257" y="5507785"/>
            <a:ext cx="4160242" cy="476930"/>
          </a:xfrm>
          <a:prstGeom prst="rect">
            <a:avLst/>
          </a:prstGeom>
        </p:spPr>
        <p:txBody>
          <a:bodyPr vert="horz" lIns="91440" tIns="45720" rIns="91440" bIns="45720" rtlCol="0" anchor="t" anchorCtr="1">
            <a:noAutofit/>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r>
              <a:rPr lang="ro-RO" sz="1300" dirty="0" smtClean="0"/>
              <a:t>Puteți opta pentru programul de studii de pregătire de limbă română organizat de instituțiile </a:t>
            </a:r>
            <a:r>
              <a:rPr lang="ro-RO" sz="1300" dirty="0"/>
              <a:t>de învățământ </a:t>
            </a:r>
            <a:r>
              <a:rPr lang="ro-RO" sz="1300" dirty="0" smtClean="0"/>
              <a:t>superior</a:t>
            </a:r>
            <a:r>
              <a:rPr lang="ro-RO" sz="1300" dirty="0"/>
              <a:t> </a:t>
            </a:r>
            <a:r>
              <a:rPr lang="ro-RO" sz="1300" dirty="0" smtClean="0"/>
              <a:t>acreditate.</a:t>
            </a:r>
            <a:endParaRPr lang="ro-RO" sz="1300" dirty="0"/>
          </a:p>
        </p:txBody>
      </p:sp>
      <p:sp>
        <p:nvSpPr>
          <p:cNvPr id="14" name="Subtitle 3"/>
          <p:cNvSpPr txBox="1">
            <a:spLocks/>
          </p:cNvSpPr>
          <p:nvPr/>
        </p:nvSpPr>
        <p:spPr>
          <a:xfrm>
            <a:off x="7437568" y="5166442"/>
            <a:ext cx="4066189" cy="3413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rgbClr val="B260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b="1" dirty="0" smtClean="0"/>
              <a:t>Daca nu cunosc limba română?</a:t>
            </a:r>
            <a:r>
              <a:rPr lang="ro-RO" dirty="0" smtClean="0"/>
              <a:t/>
            </a:r>
            <a:br>
              <a:rPr lang="ro-RO" dirty="0" smtClean="0"/>
            </a:br>
            <a:endParaRPr lang="ro-RO" dirty="0"/>
          </a:p>
        </p:txBody>
      </p:sp>
      <p:sp>
        <p:nvSpPr>
          <p:cNvPr id="15" name="Subtitle 3"/>
          <p:cNvSpPr txBox="1">
            <a:spLocks/>
          </p:cNvSpPr>
          <p:nvPr/>
        </p:nvSpPr>
        <p:spPr>
          <a:xfrm>
            <a:off x="7381260" y="170260"/>
            <a:ext cx="4178808" cy="40644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rgbClr val="B260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b="1" dirty="0" smtClean="0"/>
              <a:t>Am nevoie de certificat de competență lingvistică?</a:t>
            </a:r>
            <a:r>
              <a:rPr lang="ro-RO" dirty="0" smtClean="0"/>
              <a:t/>
            </a:r>
            <a:br>
              <a:rPr lang="ro-RO" dirty="0" smtClean="0"/>
            </a:br>
            <a:endParaRPr lang="ro-RO" dirty="0"/>
          </a:p>
        </p:txBody>
      </p:sp>
      <p:sp>
        <p:nvSpPr>
          <p:cNvPr id="16" name="Title 2"/>
          <p:cNvSpPr txBox="1">
            <a:spLocks/>
          </p:cNvSpPr>
          <p:nvPr/>
        </p:nvSpPr>
        <p:spPr>
          <a:xfrm>
            <a:off x="7381259" y="729024"/>
            <a:ext cx="4178809" cy="2088317"/>
          </a:xfrm>
          <a:prstGeom prst="rect">
            <a:avLst/>
          </a:prstGeom>
        </p:spPr>
        <p:txBody>
          <a:bodyPr vert="horz" lIns="91440" tIns="45720" rIns="91440" bIns="45720" rtlCol="0" anchor="t" anchorCtr="1">
            <a:noAutofit/>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r>
              <a:rPr lang="ro-RO" sz="1300" dirty="0"/>
              <a:t>Sunt exceptate de la obligația de a prezenta rezultatul evaluării competențelor de limba română, la înscrierea la programe de studii cu predare în limba română, persoanele care prezintă acte de studii românești aferente unor programe de studii cu predare în limba română (diplome și certificate) sau acte de studii, situații școlare atestând cel puțin patru ani de studii consecutivi urmați în limba română, într-o unitate/instituție de învățământ din sistemul național din România sau străinătate, precum și certificate sau atestate de competență lingvistică nivel minim B2, eliberate de Institutul Limbii Române.</a:t>
            </a:r>
          </a:p>
        </p:txBody>
      </p:sp>
    </p:spTree>
    <p:extLst>
      <p:ext uri="{BB962C8B-B14F-4D97-AF65-F5344CB8AC3E}">
        <p14:creationId xmlns:p14="http://schemas.microsoft.com/office/powerpoint/2010/main" val="1478546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xmlns=""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xmlns=""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xmlns=""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xmlns="" id="{18CDD97B-6E25-4FB4-B239-493E54AA0830}"/>
              </a:ext>
            </a:extLst>
          </p:cNvPr>
          <p:cNvSpPr>
            <a:spLocks noGrp="1"/>
          </p:cNvSpPr>
          <p:nvPr>
            <p:ph type="title"/>
          </p:nvPr>
        </p:nvSpPr>
        <p:spPr>
          <a:xfrm>
            <a:off x="787401" y="3846098"/>
            <a:ext cx="6588608" cy="433557"/>
          </a:xfrm>
        </p:spPr>
        <p:txBody>
          <a:bodyPr/>
          <a:lstStyle/>
          <a:p>
            <a:r>
              <a:rPr lang="ro-RO" sz="2000" b="1" dirty="0"/>
              <a:t>Cine se poate înscrie </a:t>
            </a:r>
            <a:r>
              <a:rPr lang="ro-RO" sz="2000" b="1" dirty="0" smtClean="0"/>
              <a:t>la admiterea la studii universitare?</a:t>
            </a:r>
            <a:endParaRPr lang="en-US" sz="2000" dirty="0">
              <a:solidFill>
                <a:schemeClr val="bg1"/>
              </a:solidFill>
            </a:endParaRPr>
          </a:p>
        </p:txBody>
      </p:sp>
      <p:sp>
        <p:nvSpPr>
          <p:cNvPr id="34" name="Text Placeholder 33" descr="content">
            <a:extLst>
              <a:ext uri="{FF2B5EF4-FFF2-40B4-BE49-F238E27FC236}">
                <a16:creationId xmlns:a16="http://schemas.microsoft.com/office/drawing/2014/main" xmlns="" id="{859D862E-AE8E-482F-9E23-3C096FF03E54}"/>
              </a:ext>
            </a:extLst>
          </p:cNvPr>
          <p:cNvSpPr>
            <a:spLocks noGrp="1"/>
          </p:cNvSpPr>
          <p:nvPr>
            <p:ph type="body" sz="quarter" idx="11"/>
          </p:nvPr>
        </p:nvSpPr>
        <p:spPr>
          <a:xfrm>
            <a:off x="787400" y="4161453"/>
            <a:ext cx="5926438" cy="2027892"/>
          </a:xfrm>
        </p:spPr>
        <p:txBody>
          <a:bodyPr/>
          <a:lstStyle/>
          <a:p>
            <a:pPr marL="0" indent="0">
              <a:buNone/>
            </a:pPr>
            <a:r>
              <a:rPr lang="ro-RO" dirty="0" smtClean="0">
                <a:solidFill>
                  <a:schemeClr val="bg1"/>
                </a:solidFill>
              </a:rPr>
              <a:t>Licență - Absolvenții de studii liceale cu diplomă de bacalaureat sau </a:t>
            </a:r>
            <a:r>
              <a:rPr lang="ro-RO" dirty="0" smtClean="0">
                <a:solidFill>
                  <a:schemeClr val="bg1"/>
                </a:solidFill>
              </a:rPr>
              <a:t>echivalentă;</a:t>
            </a:r>
          </a:p>
          <a:p>
            <a:pPr marL="0" indent="0">
              <a:buNone/>
            </a:pPr>
            <a:r>
              <a:rPr lang="ro-RO" dirty="0" smtClean="0">
                <a:solidFill>
                  <a:schemeClr val="bg1"/>
                </a:solidFill>
              </a:rPr>
              <a:t>Master/Rezidențiat </a:t>
            </a:r>
            <a:r>
              <a:rPr lang="ro-RO" dirty="0" smtClean="0">
                <a:solidFill>
                  <a:schemeClr val="bg1"/>
                </a:solidFill>
              </a:rPr>
              <a:t>- Absolvenții de studii universitare cu diplomă de </a:t>
            </a:r>
            <a:r>
              <a:rPr lang="ro-RO" dirty="0" smtClean="0">
                <a:solidFill>
                  <a:schemeClr val="bg1"/>
                </a:solidFill>
              </a:rPr>
              <a:t>licență</a:t>
            </a:r>
            <a:r>
              <a:rPr lang="ro-RO" dirty="0">
                <a:solidFill>
                  <a:schemeClr val="bg1"/>
                </a:solidFill>
              </a:rPr>
              <a:t>;</a:t>
            </a:r>
            <a:endParaRPr lang="ro-RO" dirty="0" smtClean="0">
              <a:solidFill>
                <a:schemeClr val="bg1"/>
              </a:solidFill>
            </a:endParaRPr>
          </a:p>
          <a:p>
            <a:pPr marL="0" indent="0">
              <a:buNone/>
            </a:pPr>
            <a:r>
              <a:rPr lang="ro-RO" dirty="0" smtClean="0">
                <a:solidFill>
                  <a:schemeClr val="bg1"/>
                </a:solidFill>
              </a:rPr>
              <a:t>Doctorat </a:t>
            </a:r>
            <a:r>
              <a:rPr lang="ro-RO" dirty="0">
                <a:solidFill>
                  <a:schemeClr val="bg1"/>
                </a:solidFill>
              </a:rPr>
              <a:t>- Absolvenții de studii </a:t>
            </a:r>
            <a:r>
              <a:rPr lang="ro-RO" dirty="0" smtClean="0">
                <a:solidFill>
                  <a:schemeClr val="bg1"/>
                </a:solidFill>
              </a:rPr>
              <a:t>universitare cu </a:t>
            </a:r>
            <a:r>
              <a:rPr lang="ro-RO" dirty="0">
                <a:solidFill>
                  <a:schemeClr val="bg1"/>
                </a:solidFill>
              </a:rPr>
              <a:t>diplomă de </a:t>
            </a:r>
            <a:r>
              <a:rPr lang="ro-RO" dirty="0" smtClean="0">
                <a:solidFill>
                  <a:schemeClr val="bg1"/>
                </a:solidFill>
              </a:rPr>
              <a:t>licență și de master sau licență de lungă durată (anterior Procesului </a:t>
            </a:r>
            <a:r>
              <a:rPr lang="ro-RO" smtClean="0">
                <a:solidFill>
                  <a:schemeClr val="bg1"/>
                </a:solidFill>
              </a:rPr>
              <a:t>Bologna</a:t>
            </a:r>
            <a:r>
              <a:rPr lang="ro-RO" smtClean="0">
                <a:solidFill>
                  <a:schemeClr val="bg1"/>
                </a:solidFill>
              </a:rPr>
              <a:t>)</a:t>
            </a:r>
            <a:endParaRPr lang="en-US" dirty="0">
              <a:solidFill>
                <a:schemeClr val="bg1"/>
              </a:solidFill>
            </a:endParaRP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xmlns=""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spTree>
    <p:extLst>
      <p:ext uri="{BB962C8B-B14F-4D97-AF65-F5344CB8AC3E}">
        <p14:creationId xmlns:p14="http://schemas.microsoft.com/office/powerpoint/2010/main" val="20220264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82" y="948813"/>
            <a:ext cx="4319741" cy="789039"/>
          </a:xfrm>
        </p:spPr>
        <p:txBody>
          <a:bodyPr>
            <a:normAutofit fontScale="90000"/>
          </a:bodyPr>
          <a:lstStyle/>
          <a:p>
            <a:pPr algn="ctr"/>
            <a:r>
              <a:rPr lang="ro-RO" b="1" dirty="0" smtClean="0">
                <a:ln w="0"/>
                <a:effectLst>
                  <a:outerShdw blurRad="38100" dist="19050" dir="2700000" algn="tl" rotWithShape="0">
                    <a:schemeClr val="dk1">
                      <a:alpha val="40000"/>
                    </a:schemeClr>
                  </a:outerShdw>
                </a:effectLst>
              </a:rPr>
              <a:t>Unde, cum și când mă înscriu?</a:t>
            </a:r>
            <a:endParaRPr lang="ro-RO" b="1" dirty="0">
              <a:ln w="0"/>
              <a:effectLst>
                <a:outerShdw blurRad="38100" dist="19050" dir="2700000" algn="tl" rotWithShape="0">
                  <a:schemeClr val="dk1">
                    <a:alpha val="40000"/>
                  </a:schemeClr>
                </a:outerShdw>
              </a:effectLst>
            </a:endParaRPr>
          </a:p>
        </p:txBody>
      </p:sp>
      <p:sp>
        <p:nvSpPr>
          <p:cNvPr id="3" name="Text Placeholder 2"/>
          <p:cNvSpPr>
            <a:spLocks noGrp="1"/>
          </p:cNvSpPr>
          <p:nvPr>
            <p:ph type="body" sz="half" idx="2"/>
          </p:nvPr>
        </p:nvSpPr>
        <p:spPr>
          <a:xfrm>
            <a:off x="508051" y="2094270"/>
            <a:ext cx="3932237" cy="3175819"/>
          </a:xfrm>
        </p:spPr>
        <p:txBody>
          <a:bodyPr>
            <a:normAutofit fontScale="92500"/>
          </a:bodyPr>
          <a:lstStyle/>
          <a:p>
            <a:r>
              <a:rPr lang="ro-RO" sz="2400" dirty="0" smtClean="0"/>
              <a:t>Înscrierea se face la instituția de învățământ superior la care doriți să urmați studiile universitare, în conformitate cu prevederile Metodologiilor de admitere</a:t>
            </a:r>
            <a:r>
              <a:rPr lang="en-US" sz="2400" dirty="0" smtClean="0"/>
              <a:t>.</a:t>
            </a:r>
          </a:p>
          <a:p>
            <a:endParaRPr lang="en-US" sz="2400" dirty="0" smtClean="0"/>
          </a:p>
          <a:p>
            <a:r>
              <a:rPr lang="ro-RO" sz="2400" dirty="0" smtClean="0"/>
              <a:t>Mai </a:t>
            </a:r>
            <a:r>
              <a:rPr lang="ro-RO" sz="2400" dirty="0" smtClean="0"/>
              <a:t>jos accesați sit</a:t>
            </a:r>
            <a:r>
              <a:rPr lang="en-US" sz="2400" dirty="0" smtClean="0"/>
              <a:t>e-</a:t>
            </a:r>
            <a:r>
              <a:rPr lang="ro-RO" sz="2400" dirty="0" smtClean="0"/>
              <a:t>urile web ale universităților pentru a afla informații</a:t>
            </a:r>
            <a:r>
              <a:rPr lang="en-US" sz="2400" dirty="0" smtClean="0"/>
              <a:t>.</a:t>
            </a:r>
            <a:endParaRPr lang="ro-RO" sz="2400" dirty="0" smtClean="0"/>
          </a:p>
          <a:p>
            <a:endParaRPr lang="ro-RO" sz="2000" dirty="0" smtClean="0"/>
          </a:p>
          <a:p>
            <a:endParaRPr lang="ro-RO" sz="20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6482" r="16482"/>
          <a:stretch>
            <a:fillRect/>
          </a:stretch>
        </p:blipFill>
        <p:spPr>
          <a:xfrm>
            <a:off x="5183188" y="0"/>
            <a:ext cx="7008812" cy="6858000"/>
          </a:xfrm>
        </p:spPr>
      </p:pic>
    </p:spTree>
    <p:extLst>
      <p:ext uri="{BB962C8B-B14F-4D97-AF65-F5344CB8AC3E}">
        <p14:creationId xmlns:p14="http://schemas.microsoft.com/office/powerpoint/2010/main" val="378661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57" y="557440"/>
            <a:ext cx="5332147" cy="505242"/>
          </a:xfrm>
        </p:spPr>
        <p:txBody>
          <a:bodyPr/>
          <a:lstStyle/>
          <a:p>
            <a:pPr algn="ctr"/>
            <a:r>
              <a:rPr lang="ro-RO" b="1" dirty="0" smtClean="0"/>
              <a:t>Cum mă înscriu la rezidențiat?</a:t>
            </a:r>
            <a:endParaRPr lang="ro-RO" b="1"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22773" y="3246793"/>
            <a:ext cx="5276850" cy="2968228"/>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773" y="0"/>
            <a:ext cx="5276850" cy="3133677"/>
          </a:xfrm>
          <a:prstGeom prst="rect">
            <a:avLst/>
          </a:prstGeom>
        </p:spPr>
      </p:pic>
      <p:sp>
        <p:nvSpPr>
          <p:cNvPr id="12" name="Content Placeholder 11"/>
          <p:cNvSpPr>
            <a:spLocks noGrp="1"/>
          </p:cNvSpPr>
          <p:nvPr>
            <p:ph sz="half" idx="2"/>
          </p:nvPr>
        </p:nvSpPr>
        <p:spPr>
          <a:xfrm>
            <a:off x="554357" y="1154070"/>
            <a:ext cx="5332147" cy="4637130"/>
          </a:xfrm>
        </p:spPr>
        <p:txBody>
          <a:bodyPr>
            <a:normAutofit fontScale="55000" lnSpcReduction="20000"/>
          </a:bodyPr>
          <a:lstStyle/>
          <a:p>
            <a:pPr marL="0" indent="0">
              <a:buNone/>
            </a:pPr>
            <a:r>
              <a:rPr lang="ro-RO" dirty="0"/>
              <a:t>Admiterea în învățământul postuniversitar medical (rezidențiat) a românilor de</a:t>
            </a:r>
          </a:p>
          <a:p>
            <a:pPr marL="0" indent="0">
              <a:buNone/>
            </a:pPr>
            <a:r>
              <a:rPr lang="ro-RO" dirty="0"/>
              <a:t>pretutindeni, pe locuri fără plata taxelor de școlarizare, dar cu bursă, se adresează</a:t>
            </a:r>
          </a:p>
          <a:p>
            <a:pPr marL="0" indent="0">
              <a:buNone/>
            </a:pPr>
            <a:r>
              <a:rPr lang="ro-RO" dirty="0"/>
              <a:t>absolvenților cu diplomă de </a:t>
            </a:r>
            <a:r>
              <a:rPr lang="ro-RO" dirty="0" smtClean="0"/>
              <a:t>licență </a:t>
            </a:r>
            <a:r>
              <a:rPr lang="ro-RO" dirty="0"/>
              <a:t>(profil: medicină, medicină dentară </a:t>
            </a:r>
            <a:r>
              <a:rPr lang="ro-RO" dirty="0" err="1"/>
              <a:t>şi</a:t>
            </a:r>
            <a:r>
              <a:rPr lang="ro-RO" dirty="0"/>
              <a:t> farmacie)</a:t>
            </a:r>
          </a:p>
          <a:p>
            <a:pPr marL="0" indent="0">
              <a:buNone/>
            </a:pPr>
            <a:r>
              <a:rPr lang="ro-RO" dirty="0"/>
              <a:t>obținută în România sau în alt stat membru al Uniunii Europene sau Confederației</a:t>
            </a:r>
          </a:p>
          <a:p>
            <a:pPr marL="0" indent="0">
              <a:buNone/>
            </a:pPr>
            <a:r>
              <a:rPr lang="ro-RO" dirty="0"/>
              <a:t>Elvețiene</a:t>
            </a:r>
            <a:r>
              <a:rPr lang="ro-RO" dirty="0" smtClean="0"/>
              <a:t>.</a:t>
            </a:r>
          </a:p>
          <a:p>
            <a:pPr marL="0" indent="0">
              <a:buNone/>
            </a:pPr>
            <a:endParaRPr lang="ro-RO" dirty="0"/>
          </a:p>
          <a:p>
            <a:pPr marL="0" indent="0">
              <a:buNone/>
            </a:pPr>
            <a:r>
              <a:rPr lang="ro-RO" dirty="0" smtClean="0"/>
              <a:t>Candidații </a:t>
            </a:r>
            <a:r>
              <a:rPr lang="ro-RO" dirty="0"/>
              <a:t>din Republica Moldova, absolvenți cu diplomă de licență în medicină și</a:t>
            </a:r>
          </a:p>
          <a:p>
            <a:pPr marL="0" indent="0">
              <a:buNone/>
            </a:pPr>
            <a:r>
              <a:rPr lang="ro-RO" dirty="0"/>
              <a:t>farmacie, obținută la Universitatea de Medicină și Farmacie Nicolae </a:t>
            </a:r>
            <a:r>
              <a:rPr lang="ro-RO" dirty="0" err="1"/>
              <a:t>Testemițanu</a:t>
            </a:r>
            <a:r>
              <a:rPr lang="ro-RO" dirty="0"/>
              <a:t> din</a:t>
            </a:r>
          </a:p>
          <a:p>
            <a:pPr marL="0" indent="0">
              <a:buNone/>
            </a:pPr>
            <a:r>
              <a:rPr lang="ro-RO" dirty="0"/>
              <a:t>Chișinău, absolvenți în ultimii 5 ani se vor putea înscrie la examenul de rezidențiat</a:t>
            </a:r>
            <a:r>
              <a:rPr lang="ro-RO" dirty="0" smtClean="0"/>
              <a:t>.</a:t>
            </a:r>
          </a:p>
          <a:p>
            <a:pPr marL="0" indent="0">
              <a:buNone/>
            </a:pPr>
            <a:endParaRPr lang="ro-RO" dirty="0"/>
          </a:p>
          <a:p>
            <a:pPr marL="0" indent="0" algn="just">
              <a:buNone/>
            </a:pPr>
            <a:r>
              <a:rPr lang="ro-RO" dirty="0" smtClean="0"/>
              <a:t>Candidații </a:t>
            </a:r>
            <a:r>
              <a:rPr lang="ro-RO" dirty="0"/>
              <a:t>optează pentru locurile alocate de </a:t>
            </a:r>
            <a:r>
              <a:rPr lang="ro-RO" dirty="0" smtClean="0"/>
              <a:t>Ministerul Educației </a:t>
            </a:r>
            <a:r>
              <a:rPr lang="ro-RO" dirty="0"/>
              <a:t>se înscriu și </a:t>
            </a:r>
            <a:r>
              <a:rPr lang="ro-RO" dirty="0" smtClean="0"/>
              <a:t>susțin</a:t>
            </a:r>
          </a:p>
          <a:p>
            <a:pPr marL="0" indent="0" algn="just">
              <a:buNone/>
            </a:pPr>
            <a:r>
              <a:rPr lang="ro-RO" dirty="0" smtClean="0"/>
              <a:t>examenul la concursul </a:t>
            </a:r>
            <a:r>
              <a:rPr lang="ro-RO" dirty="0"/>
              <a:t>național de rezidențiat, organizat de Ministerul Sănătății, în aceeași</a:t>
            </a:r>
          </a:p>
          <a:p>
            <a:pPr marL="0" indent="0" algn="just">
              <a:buNone/>
            </a:pPr>
            <a:r>
              <a:rPr lang="ro-RO" dirty="0"/>
              <a:t>perioadă și aceleași condiții ca pentru cetățenii români, conform „Metodologiei privind</a:t>
            </a:r>
          </a:p>
          <a:p>
            <a:pPr marL="0" indent="0" algn="just">
              <a:buNone/>
            </a:pPr>
            <a:r>
              <a:rPr lang="ro-RO" dirty="0"/>
              <a:t>organizarea concursului național de rezidențiat”, elaborată anual de Ministerul</a:t>
            </a:r>
          </a:p>
          <a:p>
            <a:pPr marL="0" indent="0" algn="just">
              <a:buNone/>
            </a:pPr>
            <a:r>
              <a:rPr lang="ro-RO" dirty="0"/>
              <a:t>Sănătății și aprobată prin ordin al ministrului sănătății.</a:t>
            </a:r>
          </a:p>
          <a:p>
            <a:pPr marL="0" indent="0">
              <a:buNone/>
            </a:pPr>
            <a:r>
              <a:rPr lang="ro-RO" dirty="0" smtClean="0">
                <a:hlinkClick r:id="rId4"/>
              </a:rPr>
              <a:t>Ministerul Sănătății – APASĂ AICI</a:t>
            </a:r>
            <a:endParaRPr lang="ro-RO" dirty="0"/>
          </a:p>
          <a:p>
            <a:pPr marL="0" indent="0">
              <a:buNone/>
            </a:pPr>
            <a:endParaRPr lang="ro-RO" dirty="0"/>
          </a:p>
        </p:txBody>
      </p:sp>
    </p:spTree>
    <p:extLst>
      <p:ext uri="{BB962C8B-B14F-4D97-AF65-F5344CB8AC3E}">
        <p14:creationId xmlns:p14="http://schemas.microsoft.com/office/powerpoint/2010/main" val="34718364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5" descr="stack of books on the ground">
            <a:extLst>
              <a:ext uri="{FF2B5EF4-FFF2-40B4-BE49-F238E27FC236}">
                <a16:creationId xmlns:a16="http://schemas.microsoft.com/office/drawing/2014/main" xmlns="" id="{4E408D58-0A21-4D16-A8D8-54C17D5AD4A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464300" y="0"/>
            <a:ext cx="5727700" cy="6858000"/>
          </a:xfrm>
          <a:prstGeom prst="rect">
            <a:avLst/>
          </a:prstGeom>
        </p:spPr>
      </p:pic>
      <p:graphicFrame>
        <p:nvGraphicFramePr>
          <p:cNvPr id="5" name="Content Placeholder 4"/>
          <p:cNvGraphicFramePr>
            <a:graphicFrameLocks noGrp="1"/>
          </p:cNvGraphicFramePr>
          <p:nvPr>
            <p:ph sz="quarter" idx="13"/>
            <p:extLst>
              <p:ext uri="{D42A27DB-BD31-4B8C-83A1-F6EECF244321}">
                <p14:modId xmlns:p14="http://schemas.microsoft.com/office/powerpoint/2010/main" val="3726460459"/>
              </p:ext>
            </p:extLst>
          </p:nvPr>
        </p:nvGraphicFramePr>
        <p:xfrm>
          <a:off x="643812" y="1017041"/>
          <a:ext cx="10805238" cy="5416125"/>
        </p:xfrm>
        <a:graphic>
          <a:graphicData uri="http://schemas.openxmlformats.org/drawingml/2006/table">
            <a:tbl>
              <a:tblPr firstRow="1" bandRow="1">
                <a:tableStyleId>{E8B1032C-EA38-4F05-BA0D-38AFFFC7BED3}</a:tableStyleId>
              </a:tblPr>
              <a:tblGrid>
                <a:gridCol w="369442"/>
                <a:gridCol w="3336324"/>
                <a:gridCol w="7099472"/>
              </a:tblGrid>
              <a:tr h="430549">
                <a:tc>
                  <a:txBody>
                    <a:bodyPr/>
                    <a:lstStyle/>
                    <a:p>
                      <a:pPr algn="r" fontAlgn="t"/>
                      <a:r>
                        <a:rPr lang="ro-RO" sz="1100" b="0" i="0" u="none" strike="noStrike" dirty="0" smtClean="0">
                          <a:solidFill>
                            <a:srgbClr val="000000"/>
                          </a:solidFill>
                          <a:effectLst/>
                          <a:latin typeface="Calibri" panose="020F0502020204030204" pitchFamily="34" charset="0"/>
                        </a:rPr>
                        <a:t>1</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Politehnica din București</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3"/>
                        </a:rPr>
                        <a:t>https://international.upb.ro/international-students/applying/romanians-from-everywhere</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2</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Tehnică de Construcții din București</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4"/>
                        </a:rPr>
                        <a:t>https://utcb.ro/studiaza/studenti-internationali/romanii-de-pretutindeni/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3</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de Arhitectură și Urbanism "Ion Mincu"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5"/>
                        </a:rPr>
                        <a:t>https://admitere.uauim.ro/precizari-cetateni-straini</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4</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de Științe Agronomice și Medicină Veterinară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6"/>
                        </a:rPr>
                        <a:t>https://www.usamv.ro/index.php/ro/relatii-internationale/studenti-straini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5</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din București</a:t>
                      </a:r>
                      <a:endParaRPr lang="ro-RO"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7"/>
                        </a:rPr>
                        <a:t>https://unibuc.ro/international/admitere-etnici-romani/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6</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de Medicină și Farmacie "Carol Davila"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8"/>
                        </a:rPr>
                        <a:t>https://umfcd.ro/educatie/admitere-straini/admitere-romani-de-pretutindeni-2022/</a:t>
                      </a:r>
                      <a:endParaRPr lang="ro-RO" sz="1100" b="0" i="0" u="sng" strike="noStrike">
                        <a:solidFill>
                          <a:srgbClr val="0563C1"/>
                        </a:solidFill>
                        <a:effectLst/>
                        <a:latin typeface="Calibri" panose="020F0502020204030204" pitchFamily="34" charset="0"/>
                      </a:endParaRPr>
                    </a:p>
                  </a:txBody>
                  <a:tcPr marL="9525" marR="9525" marT="9525" marB="0"/>
                </a:tc>
              </a:tr>
              <a:tr h="680086">
                <a:tc>
                  <a:txBody>
                    <a:bodyPr/>
                    <a:lstStyle/>
                    <a:p>
                      <a:pPr algn="r" fontAlgn="t"/>
                      <a:r>
                        <a:rPr lang="ro-RO" sz="1100" b="0" i="0" u="none" strike="noStrike" smtClean="0">
                          <a:solidFill>
                            <a:srgbClr val="000000"/>
                          </a:solidFill>
                          <a:effectLst/>
                          <a:latin typeface="Calibri" panose="020F0502020204030204" pitchFamily="34" charset="0"/>
                        </a:rPr>
                        <a:t>7</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Academia de Studii Economice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9"/>
                        </a:rPr>
                        <a:t>https://international.ase.ro/21/index.php/romani-de-pretutindeni/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8</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Națională de Muzică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0"/>
                        </a:rPr>
                        <a:t>https://www.unmb.ro/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9</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Națională de Arte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1"/>
                        </a:rPr>
                        <a:t>https://unarte.org/?s=pretutindeni&amp;lang=ro</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10</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Națională de Artă Teatrală și Cinematografică "Ion Luca Caragiale"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2"/>
                        </a:rPr>
                        <a:t>https://unatc.ro/devunatc/admitere/romanii-de-pretutindeni/</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11</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Universitatea Națională de Educație Fizică și Sport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3"/>
                        </a:rPr>
                        <a:t>https://www.unefs.ro/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smtClean="0">
                          <a:solidFill>
                            <a:srgbClr val="000000"/>
                          </a:solidFill>
                          <a:effectLst/>
                          <a:latin typeface="Calibri" panose="020F0502020204030204" pitchFamily="34" charset="0"/>
                        </a:rPr>
                        <a:t>12</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ro-RO" sz="1100" b="0" i="0" u="none" strike="noStrike" smtClean="0">
                          <a:solidFill>
                            <a:srgbClr val="000000"/>
                          </a:solidFill>
                          <a:effectLst/>
                          <a:latin typeface="Calibri" panose="020F0502020204030204" pitchFamily="34" charset="0"/>
                        </a:rPr>
                        <a:t>Școala Națională de Studii Politice și Administrative din București</a:t>
                      </a:r>
                      <a:endParaRPr lang="ro-RO"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4"/>
                        </a:rPr>
                        <a:t>https://admitere.snspa.ro/admitere/admiterea-romanilor-de-pretutindeni/</a:t>
                      </a:r>
                      <a:endParaRPr lang="ro-RO" sz="1100" b="0" i="0" u="sng" strike="noStrike" dirty="0">
                        <a:solidFill>
                          <a:srgbClr val="0563C1"/>
                        </a:solidFill>
                        <a:effectLst/>
                        <a:latin typeface="Calibri" panose="020F0502020204030204" pitchFamily="34" charset="0"/>
                      </a:endParaRPr>
                    </a:p>
                  </a:txBody>
                  <a:tcPr marL="9525" marR="9525" marT="9525" marB="0"/>
                </a:tc>
              </a:tr>
            </a:tbl>
          </a:graphicData>
        </a:graphic>
      </p:graphicFrame>
      <p:sp>
        <p:nvSpPr>
          <p:cNvPr id="3" name="Title 2"/>
          <p:cNvSpPr>
            <a:spLocks noGrp="1"/>
          </p:cNvSpPr>
          <p:nvPr>
            <p:ph type="title"/>
          </p:nvPr>
        </p:nvSpPr>
        <p:spPr>
          <a:xfrm>
            <a:off x="633186" y="557440"/>
            <a:ext cx="10815864" cy="459598"/>
          </a:xfrm>
        </p:spPr>
        <p:txBody>
          <a:bodyPr/>
          <a:lstStyle/>
          <a:p>
            <a:pPr algn="ctr"/>
            <a:r>
              <a:rPr lang="ro-RO" dirty="0" smtClean="0"/>
              <a:t>Universități site-uri web</a:t>
            </a:r>
            <a:endParaRPr lang="ro-RO" dirty="0"/>
          </a:p>
        </p:txBody>
      </p:sp>
    </p:spTree>
    <p:extLst>
      <p:ext uri="{BB962C8B-B14F-4D97-AF65-F5344CB8AC3E}">
        <p14:creationId xmlns:p14="http://schemas.microsoft.com/office/powerpoint/2010/main" val="212526803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5" descr="boy in front of library stacks">
            <a:extLst>
              <a:ext uri="{FF2B5EF4-FFF2-40B4-BE49-F238E27FC236}">
                <a16:creationId xmlns:a16="http://schemas.microsoft.com/office/drawing/2014/main" xmlns="" id="{141CBC39-54B4-4424-84FB-FDAABDFFAE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a:prstGeom prst="rect">
            <a:avLst/>
          </a:prstGeom>
        </p:spPr>
      </p:pic>
      <p:graphicFrame>
        <p:nvGraphicFramePr>
          <p:cNvPr id="5" name="Content Placeholder 4"/>
          <p:cNvGraphicFramePr>
            <a:graphicFrameLocks noGrp="1"/>
          </p:cNvGraphicFramePr>
          <p:nvPr>
            <p:ph sz="quarter" idx="13"/>
            <p:extLst>
              <p:ext uri="{D42A27DB-BD31-4B8C-83A1-F6EECF244321}">
                <p14:modId xmlns:p14="http://schemas.microsoft.com/office/powerpoint/2010/main" val="125975332"/>
              </p:ext>
            </p:extLst>
          </p:nvPr>
        </p:nvGraphicFramePr>
        <p:xfrm>
          <a:off x="647700" y="1017042"/>
          <a:ext cx="10801350" cy="5166588"/>
        </p:xfrm>
        <a:graphic>
          <a:graphicData uri="http://schemas.openxmlformats.org/drawingml/2006/table">
            <a:tbl>
              <a:tblPr firstRow="1" bandRow="1">
                <a:tableStyleId>{E8B1032C-EA38-4F05-BA0D-38AFFFC7BED3}</a:tableStyleId>
              </a:tblPr>
              <a:tblGrid>
                <a:gridCol w="390268"/>
                <a:gridCol w="3352800"/>
                <a:gridCol w="7058282"/>
              </a:tblGrid>
              <a:tr h="430549">
                <a:tc>
                  <a:txBody>
                    <a:bodyPr/>
                    <a:lstStyle/>
                    <a:p>
                      <a:pPr algn="r" fontAlgn="t"/>
                      <a:r>
                        <a:rPr lang="ro-RO" sz="1100" b="0" i="0" u="none" strike="noStrike" dirty="0">
                          <a:solidFill>
                            <a:srgbClr val="000000"/>
                          </a:solidFill>
                          <a:effectLst/>
                          <a:latin typeface="Calibri" panose="020F0502020204030204" pitchFamily="34" charset="0"/>
                        </a:rPr>
                        <a:t>13</a:t>
                      </a:r>
                    </a:p>
                  </a:txBody>
                  <a:tcPr marL="9525" marR="9525" marT="9525" marB="0"/>
                </a:tc>
                <a:tc>
                  <a:txBody>
                    <a:bodyPr/>
                    <a:lstStyle/>
                    <a:p>
                      <a:pPr algn="l" fontAlgn="t"/>
                      <a:r>
                        <a:rPr lang="it-IT" sz="1100" b="0" i="0" u="none" strike="noStrike">
                          <a:solidFill>
                            <a:srgbClr val="000000"/>
                          </a:solidFill>
                          <a:effectLst/>
                          <a:latin typeface="Calibri" panose="020F0502020204030204" pitchFamily="34" charset="0"/>
                        </a:rPr>
                        <a:t>Universitatea "1 Decembrie 1918" din Alba Iulia</a:t>
                      </a: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3"/>
                        </a:rPr>
                        <a:t>https://www.uab.ro/centre/3-centrul-de-relatii-internationale/postari/272-cri-admitere-romani-de-pretutindeni/</a:t>
                      </a:r>
                      <a:endParaRPr lang="ro-RO" sz="1100" b="0" i="0" u="sng" strike="noStrike" dirty="0">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14</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"Aurel Vlaicu" din Arad</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4"/>
                        </a:rPr>
                        <a:t>https://admitere.uav.ro/informatii-admitere</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15</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”Vasile Alecsandri” din Bacău</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5"/>
                        </a:rPr>
                        <a:t>https://www.ub.ro/academic/admitere</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16</a:t>
                      </a:r>
                    </a:p>
                  </a:txBody>
                  <a:tcPr marL="9525" marR="9525" marT="9525" marB="0"/>
                </a:tc>
                <a:tc>
                  <a:txBody>
                    <a:bodyPr/>
                    <a:lstStyle/>
                    <a:p>
                      <a:pPr algn="l" fontAlgn="t"/>
                      <a:r>
                        <a:rPr lang="ro-RO" sz="1100" b="0" i="0" u="none" strike="noStrike" dirty="0">
                          <a:solidFill>
                            <a:srgbClr val="000000"/>
                          </a:solidFill>
                          <a:effectLst/>
                          <a:latin typeface="Calibri" panose="020F0502020204030204" pitchFamily="34" charset="0"/>
                        </a:rPr>
                        <a:t>Universitatea "Transilvania" din Brașov</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6"/>
                        </a:rPr>
                        <a:t>https://admitere.unitbv.ro/romani-de-pretutindeni.html</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17</a:t>
                      </a:r>
                    </a:p>
                  </a:txBody>
                  <a:tcPr marL="9525" marR="9525" marT="9525" marB="0"/>
                </a:tc>
                <a:tc>
                  <a:txBody>
                    <a:bodyPr/>
                    <a:lstStyle/>
                    <a:p>
                      <a:pPr algn="l" fontAlgn="t"/>
                      <a:r>
                        <a:rPr lang="ro-RO" sz="1100" b="0" i="0" u="none" strike="noStrike" dirty="0">
                          <a:solidFill>
                            <a:srgbClr val="000000"/>
                          </a:solidFill>
                          <a:effectLst/>
                          <a:latin typeface="Calibri" panose="020F0502020204030204" pitchFamily="34" charset="0"/>
                        </a:rPr>
                        <a:t>Universitatea Tehnică din Cluj-Napoca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7"/>
                        </a:rPr>
                        <a:t>http://bri.utcluj.ro/admitere_diaspora.php</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18</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Științe Agricole și Medicină Veterinară din Cluj-Napoca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8"/>
                        </a:rPr>
                        <a:t>https://admitere.usamvcluj.ro/romani-de-pretutindeni/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19</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"Babeș-Bolyai" din Cluj-Napoca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9"/>
                        </a:rPr>
                        <a:t>https://admitere.ubbcluj.ro/ro/etnici/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20</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Medicină și Farmacie "Iuliu Hațieganu" din Cluj-Napoca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0"/>
                        </a:rPr>
                        <a:t>http://www.umfcluj.ro/educatie-ro/admitere-ro/licenta-ro/itemlist/category/356-aropret</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21</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Academia de Muzică "Gheorghe Dima" din Cluj-Napoca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1"/>
                        </a:rPr>
                        <a:t>https://anmgd.ro</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22</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de Artă și Design din Cluj-Napoca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2"/>
                        </a:rPr>
                        <a:t>https://www.uad.ro/admitere/diaspora/</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23</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"Ovidius" din Constanța</a:t>
                      </a:r>
                    </a:p>
                  </a:txBody>
                  <a:tcPr marL="9525" marR="9525" marT="9525" marB="0"/>
                </a:tc>
                <a:tc>
                  <a:txBody>
                    <a:bodyPr/>
                    <a:lstStyle/>
                    <a:p>
                      <a:pPr algn="l" fontAlgn="b"/>
                      <a:r>
                        <a:rPr lang="ro-RO" sz="1100" b="0" i="0" u="sng" strike="noStrike">
                          <a:solidFill>
                            <a:srgbClr val="0563C1"/>
                          </a:solidFill>
                          <a:effectLst/>
                          <a:latin typeface="Calibri" panose="020F0502020204030204" pitchFamily="34" charset="0"/>
                          <a:hlinkClick r:id="rId13"/>
                        </a:rPr>
                        <a:t>https://admitere.univ-ovidius.ro/romani-de-pretutindeni/</a:t>
                      </a:r>
                      <a:endParaRPr lang="ro-RO" sz="1100" b="0" i="0" u="sng" strike="noStrike">
                        <a:solidFill>
                          <a:srgbClr val="0563C1"/>
                        </a:solidFill>
                        <a:effectLst/>
                        <a:latin typeface="Calibri" panose="020F0502020204030204" pitchFamily="34" charset="0"/>
                      </a:endParaRPr>
                    </a:p>
                  </a:txBody>
                  <a:tcPr marL="9525" marR="9525" marT="9525" marB="0"/>
                </a:tc>
              </a:tr>
              <a:tr h="430549">
                <a:tc>
                  <a:txBody>
                    <a:bodyPr/>
                    <a:lstStyle/>
                    <a:p>
                      <a:pPr algn="r" fontAlgn="t"/>
                      <a:r>
                        <a:rPr lang="ro-RO" sz="1100" b="0" i="0" u="none" strike="noStrike">
                          <a:solidFill>
                            <a:srgbClr val="000000"/>
                          </a:solidFill>
                          <a:effectLst/>
                          <a:latin typeface="Calibri" panose="020F0502020204030204" pitchFamily="34" charset="0"/>
                        </a:rPr>
                        <a:t>24</a:t>
                      </a:r>
                    </a:p>
                  </a:txBody>
                  <a:tcPr marL="9525" marR="9525" marT="9525" marB="0"/>
                </a:tc>
                <a:tc>
                  <a:txBody>
                    <a:bodyPr/>
                    <a:lstStyle/>
                    <a:p>
                      <a:pPr algn="l" fontAlgn="t"/>
                      <a:r>
                        <a:rPr lang="ro-RO" sz="1100" b="0" i="0" u="none" strike="noStrike">
                          <a:solidFill>
                            <a:srgbClr val="000000"/>
                          </a:solidFill>
                          <a:effectLst/>
                          <a:latin typeface="Calibri" panose="020F0502020204030204" pitchFamily="34" charset="0"/>
                        </a:rPr>
                        <a:t>Universitatea Maritimă din Constanța</a:t>
                      </a:r>
                    </a:p>
                  </a:txBody>
                  <a:tcPr marL="9525" marR="9525" marT="9525" marB="0"/>
                </a:tc>
                <a:tc>
                  <a:txBody>
                    <a:bodyPr/>
                    <a:lstStyle/>
                    <a:p>
                      <a:pPr algn="l" fontAlgn="b"/>
                      <a:r>
                        <a:rPr lang="ro-RO" sz="1100" b="0" i="0" u="sng" strike="noStrike" dirty="0">
                          <a:solidFill>
                            <a:srgbClr val="0563C1"/>
                          </a:solidFill>
                          <a:effectLst/>
                          <a:latin typeface="Calibri" panose="020F0502020204030204" pitchFamily="34" charset="0"/>
                          <a:hlinkClick r:id="rId14"/>
                        </a:rPr>
                        <a:t>https://cmu-edu.eu/admitere-romani-de-pretutindeni/</a:t>
                      </a:r>
                      <a:endParaRPr lang="ro-RO" sz="1100" b="0" i="0" u="sng" strike="noStrike" dirty="0">
                        <a:solidFill>
                          <a:srgbClr val="0563C1"/>
                        </a:solidFill>
                        <a:effectLst/>
                        <a:latin typeface="Calibri" panose="020F0502020204030204" pitchFamily="34" charset="0"/>
                      </a:endParaRPr>
                    </a:p>
                  </a:txBody>
                  <a:tcPr marL="9525" marR="9525" marT="9525" marB="0"/>
                </a:tc>
              </a:tr>
            </a:tbl>
          </a:graphicData>
        </a:graphic>
      </p:graphicFrame>
      <p:sp>
        <p:nvSpPr>
          <p:cNvPr id="3" name="Title 2"/>
          <p:cNvSpPr>
            <a:spLocks noGrp="1"/>
          </p:cNvSpPr>
          <p:nvPr>
            <p:ph type="title"/>
          </p:nvPr>
        </p:nvSpPr>
        <p:spPr>
          <a:xfrm>
            <a:off x="633186" y="557440"/>
            <a:ext cx="10815864" cy="459598"/>
          </a:xfrm>
        </p:spPr>
        <p:txBody>
          <a:bodyPr/>
          <a:lstStyle/>
          <a:p>
            <a:pPr algn="ctr"/>
            <a:r>
              <a:rPr lang="ro-RO" dirty="0" smtClean="0"/>
              <a:t>Universități site-uri web</a:t>
            </a:r>
            <a:endParaRPr lang="ro-RO" dirty="0"/>
          </a:p>
        </p:txBody>
      </p:sp>
    </p:spTree>
    <p:extLst>
      <p:ext uri="{BB962C8B-B14F-4D97-AF65-F5344CB8AC3E}">
        <p14:creationId xmlns:p14="http://schemas.microsoft.com/office/powerpoint/2010/main" val="284795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1399</Words>
  <Application>Microsoft Office PowerPoint</Application>
  <PresentationFormat>Widescreen</PresentationFormat>
  <Paragraphs>197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Întrebări frecvente privind admiterea la studii universitare în România a românilor de pretutindeni</vt:lpstr>
      <vt:lpstr>Cine sunt Românii de pretutindeni?</vt:lpstr>
      <vt:lpstr>În ce limbă și în ce regim financiar pot să urmez studiile?</vt:lpstr>
      <vt:lpstr>Dacă am dobândit competențe de limbă română în contexte non-formale sau informale trebuie să le certific printr-o evaluare, organizată fie în cadrul instituțiilor de învățământ superior care organizează anul pregătitor de limbă română, fie în străinătate, prin lectoratele de limbă română ale Institutului Limbii Române sau ale Institutului Cultural Român. Nivelul solicitat de cunoaștere a limbii române este B1.</vt:lpstr>
      <vt:lpstr>Cine se poate înscrie la admiterea la studii universitare?</vt:lpstr>
      <vt:lpstr>Unde, cum și când mă înscriu?</vt:lpstr>
      <vt:lpstr>Cum mă înscriu la rezidențiat?</vt:lpstr>
      <vt:lpstr>Universități site-uri web</vt:lpstr>
      <vt:lpstr>Universități site-uri web</vt:lpstr>
      <vt:lpstr>Universități site-uri web</vt:lpstr>
      <vt:lpstr>Universități site-uri web</vt:lpstr>
      <vt:lpstr>https://www.edu.ro/romanii-de-pretutindeni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2021-06-11T08:05:40Z</dcterms:created>
  <dcterms:modified xsi:type="dcterms:W3CDTF">2022-06-24T10:57:12Z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